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9144000" cy="6858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 u="heavy">
                <a:solidFill>
                  <a:schemeClr val="hlink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 u="heavy">
                <a:solidFill>
                  <a:schemeClr val="hlink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 u="heavy">
                <a:solidFill>
                  <a:schemeClr val="hlink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6873" y="417321"/>
            <a:ext cx="2270252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 u="heavy">
                <a:solidFill>
                  <a:schemeClr val="hlink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gyprojects.org/business-mode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egyprojects.org/business-mode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228600"/>
            <a:ext cx="2887725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105"/>
              </a:spcBef>
            </a:pPr>
            <a:r>
              <a:rPr lang="ar-EG" spc="-15" dirty="0" smtClean="0">
                <a:hlinkClick r:id="rId2"/>
              </a:rPr>
              <a:t>نموذج العمل التجاري</a:t>
            </a:r>
            <a:endParaRPr u="none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7" y="805941"/>
            <a:ext cx="628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378362"/>
              </p:ext>
            </p:extLst>
          </p:nvPr>
        </p:nvGraphicFramePr>
        <p:xfrm>
          <a:off x="131063" y="989331"/>
          <a:ext cx="8923017" cy="571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360"/>
                <a:gridCol w="1951354"/>
                <a:gridCol w="1803400"/>
                <a:gridCol w="2017394"/>
                <a:gridCol w="1540509"/>
              </a:tblGrid>
              <a:tr h="1788387">
                <a:tc>
                  <a:txBody>
                    <a:bodyPr/>
                    <a:lstStyle/>
                    <a:p>
                      <a:pPr marL="4464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ar-EG" sz="1400" b="1" spc="10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الشرائح المستهدفة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ar-EG" sz="1400" b="1" spc="10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العلاقة مع العملاء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38100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 marL="4718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lang="ar-EG" sz="1400" b="1" spc="-10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القيمة الاساسية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R="74295" algn="r">
                        <a:lnSpc>
                          <a:spcPts val="1400"/>
                        </a:lnSpc>
                      </a:pPr>
                      <a:r>
                        <a:rPr lang="ar-EG" sz="1200" spc="5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اشرح ماهي القيم الاساسية التى سيقدمها</a:t>
                      </a:r>
                      <a:r>
                        <a:rPr lang="ar-EG" sz="1200" spc="5" baseline="0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 عملك التجاري.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4450" marB="0">
                    <a:lnL w="38100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38100">
                      <a:solidFill>
                        <a:srgbClr val="7D7D7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867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lang="ar-EG" sz="1400" b="1" spc="10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المهام الاساسية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R="57150" algn="r">
                        <a:lnSpc>
                          <a:spcPts val="1400"/>
                        </a:lnSpc>
                      </a:pPr>
                      <a:r>
                        <a:rPr lang="ar-EG" sz="1200" spc="5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اشرح</a:t>
                      </a:r>
                      <a:r>
                        <a:rPr lang="ar-EG" sz="1200" spc="5" baseline="0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 ماهي مهام عملك التجاري الاساسية التى ستقوم بها.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2805" marR="220979" indent="-635" algn="r">
                        <a:lnSpc>
                          <a:spcPts val="1670"/>
                        </a:lnSpc>
                        <a:spcBef>
                          <a:spcPts val="415"/>
                        </a:spcBef>
                      </a:pPr>
                      <a:r>
                        <a:rPr lang="ar-EG" sz="1200" b="1" baseline="0" dirty="0" smtClean="0">
                          <a:latin typeface="Angsana New" panose="02020603050405020304" pitchFamily="18" charset="-34"/>
                          <a:cs typeface="+mn-cs"/>
                        </a:rPr>
                        <a:t>الشركاء الاساسيون</a:t>
                      </a:r>
                    </a:p>
                    <a:p>
                      <a:pPr marL="852805" marR="220979" indent="-635" algn="r">
                        <a:lnSpc>
                          <a:spcPts val="1670"/>
                        </a:lnSpc>
                        <a:spcBef>
                          <a:spcPts val="415"/>
                        </a:spcBef>
                      </a:pPr>
                      <a:endParaRPr lang="ar-EG" sz="1200" b="1" dirty="0" smtClean="0">
                        <a:latin typeface="Angsana New" panose="02020603050405020304" pitchFamily="18" charset="-34"/>
                        <a:cs typeface="+mn-cs"/>
                      </a:endParaRPr>
                    </a:p>
                    <a:p>
                      <a:pPr marL="852805" marR="220979" indent="-635" algn="r">
                        <a:lnSpc>
                          <a:spcPts val="1670"/>
                        </a:lnSpc>
                        <a:spcBef>
                          <a:spcPts val="415"/>
                        </a:spcBef>
                      </a:pPr>
                      <a:r>
                        <a:rPr lang="ar-EG" sz="1200" b="1" dirty="0" smtClean="0">
                          <a:latin typeface="Angsana New" panose="02020603050405020304" pitchFamily="18" charset="-34"/>
                          <a:cs typeface="+mn-cs"/>
                        </a:rPr>
                        <a:t>قم</a:t>
                      </a:r>
                      <a:r>
                        <a:rPr lang="ar-EG" sz="1200" b="1" baseline="0" dirty="0" smtClean="0">
                          <a:latin typeface="Angsana New" panose="02020603050405020304" pitchFamily="18" charset="-34"/>
                          <a:cs typeface="+mn-cs"/>
                        </a:rPr>
                        <a:t> بسرد شركاءك في العمل التجاري</a:t>
                      </a:r>
                      <a:endParaRPr lang="ar-EG" sz="1200" b="1" dirty="0" smtClean="0">
                        <a:latin typeface="Angsana New" panose="02020603050405020304" pitchFamily="18" charset="-34"/>
                        <a:cs typeface="+mn-cs"/>
                      </a:endParaRPr>
                    </a:p>
                  </a:txBody>
                  <a:tcPr marL="0" marR="0" marT="52705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</a:tcPr>
                </a:tc>
              </a:tr>
              <a:tr h="16444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ar-EG" sz="1400" dirty="0" smtClean="0">
                          <a:latin typeface="Times New Roman"/>
                          <a:cs typeface="Times New Roman"/>
                        </a:rPr>
                        <a:t>من</a:t>
                      </a:r>
                      <a:r>
                        <a:rPr lang="ar-EG" sz="1400" baseline="0" dirty="0" smtClean="0">
                          <a:latin typeface="Times New Roman"/>
                          <a:cs typeface="Times New Roman"/>
                        </a:rPr>
                        <a:t> هم عملائك؟ وهل ستقوم بتقسيمهم الى شرائح؟ اذكر   شرائح العملاء</a:t>
                      </a:r>
                      <a:r>
                        <a:rPr lang="ar-EG" sz="1400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ar-EG" sz="1400" baseline="0" dirty="0" smtClean="0">
                          <a:latin typeface="Times New Roman"/>
                          <a:cs typeface="Times New Roman"/>
                        </a:rPr>
                        <a:t>    </a:t>
                      </a:r>
                    </a:p>
                  </a:txBody>
                  <a:tcPr marL="0" marR="0" marT="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261620">
                        <a:lnSpc>
                          <a:spcPts val="1405"/>
                        </a:lnSpc>
                      </a:pPr>
                      <a:r>
                        <a:rPr lang="ar-EG" sz="1200" spc="5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اشرح كيف ستدير</a:t>
                      </a:r>
                      <a:r>
                        <a:rPr lang="ar-EG" sz="1200" spc="5" baseline="0" dirty="0" smtClean="0">
                          <a:solidFill>
                            <a:srgbClr val="0000FF"/>
                          </a:solidFill>
                          <a:latin typeface="Microsoft Sans Serif"/>
                          <a:cs typeface="Microsoft Sans Serif"/>
                        </a:rPr>
                        <a:t> العلاقة بين عملاءك ومنتجاتك التى تقدمها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38100">
                      <a:solidFill>
                        <a:srgbClr val="7D7D7D"/>
                      </a:solidFill>
                      <a:prstDash val="solid"/>
                    </a:lnR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38100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38100">
                      <a:solidFill>
                        <a:srgbClr val="7D7D7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150" dirty="0">
                        <a:latin typeface="Times New Roman"/>
                        <a:cs typeface="Times New Roman"/>
                      </a:endParaRPr>
                    </a:p>
                    <a:p>
                      <a:pPr marR="1206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81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</a:tr>
              <a:tr h="22072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B w="38100">
                      <a:solidFill>
                        <a:srgbClr val="7D7D7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lang="ar-EG" sz="1600" b="1" spc="-210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النوات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ar-EG" sz="1500" dirty="0" smtClean="0">
                          <a:latin typeface="Times New Roman"/>
                          <a:cs typeface="Times New Roman"/>
                        </a:rPr>
                        <a:t> اشرح كيف تنوي الوصول لعملائك؟ وكف ستصل</a:t>
                      </a:r>
                      <a:r>
                        <a:rPr lang="ar-EG" sz="1500" baseline="0" dirty="0" smtClean="0">
                          <a:latin typeface="Times New Roman"/>
                          <a:cs typeface="Times New Roman"/>
                        </a:rPr>
                        <a:t> منتجاتك لهم؟ وكيف سيتم التواصل معهم؟ 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38100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38100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38100">
                      <a:solidFill>
                        <a:srgbClr val="7D7D7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ar-EG" sz="1500" dirty="0" smtClean="0">
                          <a:latin typeface="Times New Roman"/>
                          <a:cs typeface="Times New Roman"/>
                        </a:rPr>
                        <a:t>المصادر</a:t>
                      </a:r>
                      <a:r>
                        <a:rPr lang="ar-EG" sz="1500" baseline="0" dirty="0" smtClean="0">
                          <a:latin typeface="Times New Roman"/>
                          <a:cs typeface="Times New Roman"/>
                        </a:rPr>
                        <a:t> الاساسية        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3290"/>
                        </a:lnSpc>
                      </a:pPr>
                      <a:r>
                        <a:rPr lang="ar-EG" sz="1600" spc="-45" dirty="0" smtClean="0">
                          <a:latin typeface="Times New Roman"/>
                          <a:cs typeface="Times New Roman"/>
                        </a:rPr>
                        <a:t>قم بسرد مصادرك الاساسية للقيام بعملك التجاري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329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28575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1589" y="976592"/>
            <a:ext cx="2270252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370">
              <a:lnSpc>
                <a:spcPct val="100000"/>
              </a:lnSpc>
              <a:spcBef>
                <a:spcPts val="105"/>
              </a:spcBef>
            </a:pPr>
            <a:r>
              <a:rPr lang="ar-EG" sz="2800" u="none" dirty="0" smtClean="0">
                <a:solidFill>
                  <a:srgbClr val="000000"/>
                </a:solidFill>
                <a:hlinkClick r:id="rId2"/>
              </a:rPr>
              <a:t>نموذج العمل التجاري</a:t>
            </a:r>
            <a:endParaRPr sz="2800" u="none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7" y="805941"/>
            <a:ext cx="628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Microsoft Sans Serif"/>
                <a:cs typeface="Microsoft Sans Serif"/>
              </a:rPr>
              <a:t> </a:t>
            </a:r>
            <a:endParaRPr sz="11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40150" y="255904"/>
            <a:ext cx="504825" cy="5715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655" y="4724400"/>
            <a:ext cx="440055" cy="3714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36868" y="338503"/>
            <a:ext cx="307953" cy="3464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1655" y="283126"/>
            <a:ext cx="417451" cy="56739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550534" y="265429"/>
            <a:ext cx="602614" cy="65722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76724" y="288666"/>
            <a:ext cx="443110" cy="4040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877983" y="6357577"/>
            <a:ext cx="498248" cy="500423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5904" y="5507990"/>
            <a:ext cx="363220" cy="56769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16715" y="2590800"/>
            <a:ext cx="489476" cy="581025"/>
          </a:xfrm>
          <a:prstGeom prst="rect">
            <a:avLst/>
          </a:prstGeom>
        </p:spPr>
      </p:pic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27314"/>
              </p:ext>
            </p:extLst>
          </p:nvPr>
        </p:nvGraphicFramePr>
        <p:xfrm>
          <a:off x="114172" y="2497747"/>
          <a:ext cx="8921115" cy="12965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6455"/>
                <a:gridCol w="4474660"/>
              </a:tblGrid>
              <a:tr h="12965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ar-EG" sz="1300" dirty="0" smtClean="0">
                          <a:latin typeface="Times New Roman"/>
                          <a:cs typeface="Times New Roman"/>
                        </a:rPr>
                        <a:t>مصادر</a:t>
                      </a:r>
                      <a:r>
                        <a:rPr lang="ar-EG" sz="1300" baseline="0" dirty="0" smtClean="0">
                          <a:latin typeface="Times New Roman"/>
                          <a:cs typeface="Times New Roman"/>
                        </a:rPr>
                        <a:t> الدخل              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ar-EG" sz="1300" baseline="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ar-EG" sz="1300" baseline="0" dirty="0" smtClean="0">
                          <a:latin typeface="Times New Roman"/>
                          <a:cs typeface="Times New Roman"/>
                        </a:rPr>
                        <a:t> 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ar-EG" sz="1300" baseline="0" dirty="0" smtClean="0">
                          <a:latin typeface="Times New Roman"/>
                          <a:cs typeface="Times New Roman"/>
                        </a:rPr>
                        <a:t>قم بشرح وسرد مصادر دخل عملك التجاري             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38100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0" algn="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ar-EG" sz="1400" b="1" spc="-85" dirty="0" smtClean="0">
                          <a:solidFill>
                            <a:srgbClr val="575757"/>
                          </a:solidFill>
                          <a:latin typeface="Arial"/>
                          <a:cs typeface="Arial"/>
                        </a:rPr>
                        <a:t>هيكلة التكاليف 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20320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ar-EG" sz="1200" dirty="0" smtClean="0">
                          <a:latin typeface="Microsoft Sans Serif"/>
                          <a:cs typeface="Microsoft Sans Serif"/>
                        </a:rPr>
                        <a:t>اشرح</a:t>
                      </a:r>
                      <a:r>
                        <a:rPr lang="ar-EG" sz="1200" baseline="0" dirty="0" smtClean="0">
                          <a:latin typeface="Microsoft Sans Serif"/>
                          <a:cs typeface="Microsoft Sans Serif"/>
                        </a:rPr>
                        <a:t> التكاليف اللازمة لبدء عملك التجاري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38100">
                      <a:solidFill>
                        <a:srgbClr val="7D7D7D"/>
                      </a:solidFill>
                      <a:prstDash val="soli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1307" y="2304414"/>
            <a:ext cx="29209" cy="40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" spc="-5" dirty="0">
                <a:latin typeface="Microsoft Sans Serif"/>
                <a:cs typeface="Microsoft Sans Serif"/>
              </a:rPr>
              <a:t> </a:t>
            </a:r>
            <a:endParaRPr sz="1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113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Angsana New</vt:lpstr>
      <vt:lpstr>Arial</vt:lpstr>
      <vt:lpstr>Calibri</vt:lpstr>
      <vt:lpstr>Microsoft Sans Serif</vt:lpstr>
      <vt:lpstr>Times New Roman</vt:lpstr>
      <vt:lpstr>Office Theme</vt:lpstr>
      <vt:lpstr>نموذج العمل التجاري</vt:lpstr>
      <vt:lpstr>نموذج العمل التجاري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العمل التجاري</dc:title>
  <dc:creator>walid</dc:creator>
  <cp:lastModifiedBy>walid</cp:lastModifiedBy>
  <cp:revision>3</cp:revision>
  <dcterms:created xsi:type="dcterms:W3CDTF">2023-05-11T11:11:00Z</dcterms:created>
  <dcterms:modified xsi:type="dcterms:W3CDTF">2023-05-11T11:33:35Z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2023-05-11T00:00:00Z</vt:filetime>
  </property>
</Properties>
</file>