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906000" cy="6858000" type="A4"/>
  <p:notesSz cx="9906000" cy="6858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906000" cy="6858000"/>
          </a:xfrm>
          <a:custGeom>
            <a:avLst/>
            <a:gdLst/>
            <a:ahLst/>
            <a:cxnLst/>
            <a:rect l="l" t="t" r="r" b="b"/>
            <a:pathLst>
              <a:path w="9906000" h="6858000">
                <a:moveTo>
                  <a:pt x="9906000" y="0"/>
                </a:moveTo>
                <a:lnTo>
                  <a:pt x="0" y="0"/>
                </a:lnTo>
                <a:lnTo>
                  <a:pt x="0" y="6858000"/>
                </a:lnTo>
                <a:lnTo>
                  <a:pt x="9906000" y="6858000"/>
                </a:lnTo>
                <a:lnTo>
                  <a:pt x="9906000" y="0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300" y="274320"/>
            <a:ext cx="89154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egyprojects.org/business-model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5627" y="334772"/>
            <a:ext cx="234632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Business</a:t>
            </a:r>
            <a:r>
              <a:rPr sz="1600" b="1" u="heavy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Model</a:t>
            </a:r>
            <a:r>
              <a:rPr sz="1600"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sz="16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Canvas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9666" y="215900"/>
            <a:ext cx="5530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Designed</a:t>
            </a:r>
            <a:r>
              <a:rPr sz="700" i="1" spc="-4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for: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5089" y="209803"/>
            <a:ext cx="543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Designed</a:t>
            </a:r>
            <a:r>
              <a:rPr sz="700" i="1" spc="-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by: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4206" y="209803"/>
            <a:ext cx="2362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Da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te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2740" y="209803"/>
            <a:ext cx="350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V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er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si</a:t>
            </a:r>
            <a:r>
              <a:rPr sz="700" i="1" dirty="0">
                <a:solidFill>
                  <a:srgbClr val="444444"/>
                </a:solidFill>
                <a:latin typeface="Arial"/>
                <a:cs typeface="Arial"/>
              </a:rPr>
              <a:t>o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n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3034" y="434340"/>
            <a:ext cx="1402715" cy="12953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0805">
              <a:lnSpc>
                <a:spcPts val="1010"/>
              </a:lnSpc>
            </a:pPr>
            <a:r>
              <a:rPr sz="900" dirty="0">
                <a:solidFill>
                  <a:srgbClr val="444444"/>
                </a:solidFill>
                <a:latin typeface="Arial MT"/>
                <a:cs typeface="Arial MT"/>
              </a:rPr>
              <a:t>Startup</a:t>
            </a:r>
            <a:r>
              <a:rPr sz="900" spc="-4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900" spc="-5" dirty="0">
                <a:solidFill>
                  <a:srgbClr val="444444"/>
                </a:solidFill>
                <a:latin typeface="Arial MT"/>
                <a:cs typeface="Arial MT"/>
              </a:rPr>
              <a:t>Name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85409" y="434340"/>
            <a:ext cx="1403985" cy="12953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0"/>
              </a:lnSpc>
            </a:pPr>
            <a:r>
              <a:rPr sz="900" dirty="0">
                <a:solidFill>
                  <a:srgbClr val="444444"/>
                </a:solidFill>
                <a:latin typeface="Arial MT"/>
                <a:cs typeface="Arial MT"/>
              </a:rPr>
              <a:t>Name1,</a:t>
            </a:r>
            <a:r>
              <a:rPr sz="900" spc="-35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900" spc="-5" dirty="0">
                <a:solidFill>
                  <a:srgbClr val="444444"/>
                </a:solidFill>
                <a:latin typeface="Arial MT"/>
                <a:cs typeface="Arial MT"/>
              </a:rPr>
              <a:t>Name2,</a:t>
            </a:r>
            <a:r>
              <a:rPr sz="900" spc="-30" dirty="0">
                <a:solidFill>
                  <a:srgbClr val="444444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555555"/>
                </a:solidFill>
                <a:latin typeface="Arial MT"/>
                <a:cs typeface="Arial MT"/>
              </a:rPr>
              <a:t>…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59954" y="434340"/>
            <a:ext cx="1155700" cy="12953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0"/>
              </a:lnSpc>
            </a:pPr>
            <a:r>
              <a:rPr sz="900" spc="-5" dirty="0">
                <a:solidFill>
                  <a:srgbClr val="444444"/>
                </a:solidFill>
                <a:latin typeface="Arial MT"/>
                <a:cs typeface="Arial MT"/>
              </a:rPr>
              <a:t>DD/MM/YYYY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46107" y="434340"/>
            <a:ext cx="413384" cy="12953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0"/>
              </a:lnSpc>
            </a:pPr>
            <a:r>
              <a:rPr sz="900" spc="-5" dirty="0">
                <a:solidFill>
                  <a:srgbClr val="444444"/>
                </a:solidFill>
                <a:latin typeface="Arial MT"/>
                <a:cs typeface="Arial MT"/>
              </a:rPr>
              <a:t>X.Y</a:t>
            </a:r>
            <a:endParaRPr sz="900">
              <a:latin typeface="Arial MT"/>
              <a:cs typeface="Arial MT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39268" y="756158"/>
          <a:ext cx="9425301" cy="5653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2139"/>
                <a:gridCol w="1878964"/>
                <a:gridCol w="960120"/>
                <a:gridCol w="923289"/>
                <a:gridCol w="1882139"/>
                <a:gridCol w="1898650"/>
              </a:tblGrid>
              <a:tr h="287802">
                <a:tc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Key</a:t>
                      </a:r>
                      <a:r>
                        <a:rPr sz="1000" b="1" spc="-5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Partners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T w="1270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spc="1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spc="-4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ti</a:t>
                      </a:r>
                      <a:r>
                        <a:rPr sz="1000" b="1" spc="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ities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T w="1270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sz="1000" b="1" spc="-4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Propositions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T w="1270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Customer</a:t>
                      </a:r>
                      <a:r>
                        <a:rPr sz="1000" b="1" spc="-2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Relationships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4769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T w="1270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Customer</a:t>
                      </a:r>
                      <a:r>
                        <a:rPr sz="1000" b="1" spc="-2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Segments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T w="1270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</a:tr>
              <a:tr h="1597766">
                <a:tc rowSpan="2">
                  <a:txBody>
                    <a:bodyPr/>
                    <a:lstStyle/>
                    <a:p>
                      <a:pPr marL="161290" marR="214629">
                        <a:lnSpc>
                          <a:spcPct val="98500"/>
                        </a:lnSpc>
                        <a:spcBef>
                          <a:spcPts val="509"/>
                        </a:spcBef>
                      </a:pP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Who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Key Partners?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Who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suppliers?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Resources are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acquiring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from partners?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61290" marR="535940">
                        <a:lnSpc>
                          <a:spcPts val="1000"/>
                        </a:lnSpc>
                        <a:spcBef>
                          <a:spcPts val="13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</a:t>
                      </a:r>
                      <a:r>
                        <a:rPr sz="900" spc="-4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</a:t>
                      </a:r>
                      <a:r>
                        <a:rPr sz="900" spc="-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Activities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partners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perform?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61290" marR="677545">
                        <a:lnSpc>
                          <a:spcPct val="101400"/>
                        </a:lnSpc>
                      </a:pPr>
                      <a:r>
                        <a:rPr sz="900" spc="-3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-2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</a:t>
                      </a:r>
                      <a:r>
                        <a:rPr sz="900" spc="-2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</a:t>
                      </a:r>
                      <a:r>
                        <a:rPr sz="900" spc="-2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 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PARTNERSHIPS: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61290" marR="344805">
                        <a:lnSpc>
                          <a:spcPct val="99400"/>
                        </a:lnSpc>
                        <a:spcBef>
                          <a:spcPts val="30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tim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zat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spc="-4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</a:t>
                      </a:r>
                      <a:r>
                        <a:rPr sz="900" spc="-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y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, 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Reduction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risk and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uncertainty,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Acquisition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particular resources and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activities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4769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328295">
                        <a:lnSpc>
                          <a:spcPct val="997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 Key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Activities do 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V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al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ue</a:t>
                      </a:r>
                      <a:r>
                        <a:rPr sz="900" spc="-5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po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it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ns</a:t>
                      </a:r>
                      <a:r>
                        <a:rPr sz="900" spc="-5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qui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e? 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Distribution Channels?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 Relationships?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Revenue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streams?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54940">
                        <a:lnSpc>
                          <a:spcPct val="10000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CATEGORIES: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4940" marR="242570">
                        <a:lnSpc>
                          <a:spcPts val="1110"/>
                        </a:lnSpc>
                        <a:spcBef>
                          <a:spcPts val="2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Production, Problem Solving,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Platform/Network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156845" marR="182880">
                        <a:lnSpc>
                          <a:spcPct val="99600"/>
                        </a:lnSpc>
                        <a:spcBef>
                          <a:spcPts val="495"/>
                        </a:spcBef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deliver to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the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one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customer’s problems are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helping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to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solve?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 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bundles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products and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services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offering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to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each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 Segment?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 customer needs are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satisfying?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ts val="106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CHARACTERISTICS: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6845">
                        <a:lnSpc>
                          <a:spcPts val="106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Newness,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Performance,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6845" marR="193675">
                        <a:lnSpc>
                          <a:spcPct val="994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Customization, “Getting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Job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Done”, Design, Brand/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Status, Price,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Reduction,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Risk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Reduction, Accessibility,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Convenience/Usability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6286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940" marR="182245">
                        <a:lnSpc>
                          <a:spcPct val="99500"/>
                        </a:lnSpc>
                        <a:spcBef>
                          <a:spcPts val="415"/>
                        </a:spcBef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type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relationship does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each of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Customer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Segments expect us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to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establish and maintain with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them?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ones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have we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established? How are they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integrated with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rest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business model? How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costly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they?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5270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61290" marR="168275">
                        <a:lnSpc>
                          <a:spcPct val="985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whom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creating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value?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Who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most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important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customers?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 base a Mass Market,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Niche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Market, Segmented,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Diversified,</a:t>
                      </a:r>
                      <a:r>
                        <a:rPr sz="900" spc="5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Multi-sided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Platform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</a:tr>
              <a:tr h="11172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4769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000" b="1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Key</a:t>
                      </a:r>
                      <a:r>
                        <a:rPr sz="1000" b="1" spc="-7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Resources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67640" marR="274955">
                        <a:lnSpc>
                          <a:spcPct val="994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Resources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 Propositions require?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Distribution Channels?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 Relationships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Revenue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Streams?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635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T w="19050">
                      <a:solidFill>
                        <a:srgbClr val="555555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286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Channels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56845" marR="205740">
                        <a:lnSpc>
                          <a:spcPct val="9940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Through which Channels do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Customer Segments want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to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be reached? How are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reaching them now? How are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 Channels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integrated?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6845">
                        <a:lnSpc>
                          <a:spcPts val="100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ones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work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best?</a:t>
                      </a:r>
                      <a:r>
                        <a:rPr sz="900" spc="-2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ones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most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cost-efficient?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56845" marR="257175">
                        <a:lnSpc>
                          <a:spcPct val="101099"/>
                        </a:lnSpc>
                        <a:spcBef>
                          <a:spcPts val="10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How are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we</a:t>
                      </a:r>
                      <a:r>
                        <a:rPr sz="900" spc="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integrating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them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with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 routines?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T w="19050">
                      <a:solidFill>
                        <a:srgbClr val="555555"/>
                      </a:solidFill>
                      <a:prstDash val="solid"/>
                    </a:lnT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3975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</a:tr>
              <a:tr h="8169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TYPES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RESOURCES: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67640" marR="306705">
                        <a:lnSpc>
                          <a:spcPct val="101699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Physical, Intellectual (brand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patents, copyrights, data),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Human,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Financial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57785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905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1905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T w="19050">
                      <a:solidFill>
                        <a:srgbClr val="555555"/>
                      </a:solidFill>
                      <a:prstDash val="solid"/>
                    </a:lnT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B w="1905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33702">
                <a:tc gridSpan="3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Cost</a:t>
                      </a:r>
                      <a:r>
                        <a:rPr sz="1000" b="1" spc="-3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Structure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61290" marR="582930">
                        <a:lnSpc>
                          <a:spcPts val="1010"/>
                        </a:lnSpc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most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important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inherent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in our business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model?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Resources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most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expensive?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Which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Key</a:t>
                      </a:r>
                      <a:r>
                        <a:rPr sz="900" spc="-4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Activities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most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expensive?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61290" marR="301625">
                        <a:lnSpc>
                          <a:spcPts val="1040"/>
                        </a:lnSpc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IS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YOUR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BUSINESS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MORE: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Driven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(leanest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cost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structure,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low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price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proposition,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maximum automation, extensive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outsourcing), Value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Driven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(focused 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on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creation,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premium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proposition).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61290" marR="277495">
                        <a:lnSpc>
                          <a:spcPct val="10220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SAMPLE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CHARACTERISTICS: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Fixed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Costs</a:t>
                      </a:r>
                      <a:r>
                        <a:rPr sz="900" spc="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(salaries,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rents, utilities), Variable</a:t>
                      </a:r>
                      <a:r>
                        <a:rPr sz="900" spc="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costs,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Economies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scale,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Economies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of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scope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555555"/>
                      </a:solidFill>
                      <a:prstDash val="solid"/>
                    </a:lnL>
                    <a:lnR w="3175">
                      <a:solidFill>
                        <a:srgbClr val="555555"/>
                      </a:solidFill>
                      <a:prstDash val="solid"/>
                    </a:lnR>
                    <a:lnT w="19050">
                      <a:solidFill>
                        <a:srgbClr val="555555"/>
                      </a:solidFill>
                      <a:prstDash val="solid"/>
                    </a:lnT>
                    <a:lnB w="1270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Revenue</a:t>
                      </a:r>
                      <a:r>
                        <a:rPr sz="1000" b="1" spc="-40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444444"/>
                          </a:solidFill>
                          <a:latin typeface="Arial"/>
                          <a:cs typeface="Arial"/>
                        </a:rPr>
                        <a:t>Streams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5260" marR="243204">
                        <a:lnSpc>
                          <a:spcPct val="96800"/>
                        </a:lnSpc>
                      </a:pP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For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value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our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customers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really willing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to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pay?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For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what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they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currently 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pay?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How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are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they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currently paying?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How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would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they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prefer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to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pay?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How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much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does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each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Revenue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Stream contribute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to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overall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revenues?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75260" marR="649605">
                        <a:lnSpc>
                          <a:spcPts val="1010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TYPES: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Asset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sale, Usage fee, Subscription Fees, Lending/Renting/Leasing, </a:t>
                      </a:r>
                      <a:r>
                        <a:rPr sz="900" spc="-23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Licensing, Brokerage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fees,</a:t>
                      </a:r>
                      <a:r>
                        <a:rPr sz="900" spc="-4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Advertising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75260">
                        <a:lnSpc>
                          <a:spcPts val="1055"/>
                        </a:lnSpc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FIXED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PRICING: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List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Price,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Product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feature dependent,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Customer</a:t>
                      </a:r>
                      <a:r>
                        <a:rPr sz="90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segment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752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dependent,</a:t>
                      </a:r>
                      <a:r>
                        <a:rPr sz="900" spc="-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Volume</a:t>
                      </a:r>
                      <a:r>
                        <a:rPr sz="900" spc="-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dependent</a:t>
                      </a:r>
                      <a:endParaRPr sz="900">
                        <a:latin typeface="Arial MT"/>
                        <a:cs typeface="Arial MT"/>
                      </a:endParaRPr>
                    </a:p>
                    <a:p>
                      <a:pPr marL="1752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DYNAMIC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PRICING:</a:t>
                      </a:r>
                      <a:r>
                        <a:rPr sz="900" spc="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Negotiation</a:t>
                      </a:r>
                      <a:r>
                        <a:rPr sz="900" spc="3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(bargaining),</a:t>
                      </a:r>
                      <a:r>
                        <a:rPr sz="900" spc="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1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Yield</a:t>
                      </a:r>
                      <a:r>
                        <a:rPr sz="900" spc="1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Management,</a:t>
                      </a:r>
                      <a:r>
                        <a:rPr sz="900" spc="20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sz="900" spc="-5" dirty="0">
                          <a:solidFill>
                            <a:srgbClr val="919191"/>
                          </a:solidFill>
                          <a:latin typeface="Arial MT"/>
                          <a:cs typeface="Arial MT"/>
                        </a:rPr>
                        <a:t>Real-time-Market</a:t>
                      </a:r>
                      <a:endParaRPr sz="900">
                        <a:latin typeface="Arial MT"/>
                        <a:cs typeface="Arial MT"/>
                      </a:endParaRPr>
                    </a:p>
                  </a:txBody>
                  <a:tcPr marL="0" marR="0" marT="34290" marB="0">
                    <a:lnL w="3175">
                      <a:solidFill>
                        <a:srgbClr val="555555"/>
                      </a:solidFill>
                      <a:prstDash val="solid"/>
                    </a:lnL>
                    <a:lnR w="12700">
                      <a:solidFill>
                        <a:srgbClr val="555555"/>
                      </a:solidFill>
                      <a:prstDash val="solid"/>
                    </a:lnR>
                    <a:lnT w="19050">
                      <a:solidFill>
                        <a:srgbClr val="555555"/>
                      </a:solidFill>
                      <a:prstDash val="solid"/>
                    </a:lnT>
                    <a:lnB w="12700">
                      <a:solidFill>
                        <a:srgbClr val="555555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20200" y="706755"/>
            <a:ext cx="360045" cy="36004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78120" y="711200"/>
            <a:ext cx="360045" cy="36004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67600" y="706755"/>
            <a:ext cx="360045" cy="36004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268720" y="4495800"/>
            <a:ext cx="360045" cy="360044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48000" y="706755"/>
            <a:ext cx="360045" cy="36004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43000" y="706755"/>
            <a:ext cx="360044" cy="36004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15719" y="4495800"/>
            <a:ext cx="360044" cy="360044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725919" y="2590800"/>
            <a:ext cx="360045" cy="360045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200400" y="2590800"/>
            <a:ext cx="360045" cy="3600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4475" y="706119"/>
            <a:ext cx="9406255" cy="5694680"/>
            <a:chOff x="244475" y="706119"/>
            <a:chExt cx="9406255" cy="5694680"/>
          </a:xfrm>
        </p:grpSpPr>
        <p:sp>
          <p:nvSpPr>
            <p:cNvPr id="3" name="object 3"/>
            <p:cNvSpPr/>
            <p:nvPr/>
          </p:nvSpPr>
          <p:spPr>
            <a:xfrm>
              <a:off x="244475" y="761999"/>
              <a:ext cx="9406255" cy="5638800"/>
            </a:xfrm>
            <a:custGeom>
              <a:avLst/>
              <a:gdLst/>
              <a:ahLst/>
              <a:cxnLst/>
              <a:rect l="l" t="t" r="r" b="b"/>
              <a:pathLst>
                <a:path w="9406255" h="5638800">
                  <a:moveTo>
                    <a:pt x="9406255" y="0"/>
                  </a:moveTo>
                  <a:lnTo>
                    <a:pt x="0" y="0"/>
                  </a:lnTo>
                  <a:lnTo>
                    <a:pt x="0" y="5638800"/>
                  </a:lnTo>
                  <a:lnTo>
                    <a:pt x="9406255" y="5638800"/>
                  </a:lnTo>
                  <a:lnTo>
                    <a:pt x="940625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20200" y="706119"/>
              <a:ext cx="360679" cy="3606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78120" y="711199"/>
              <a:ext cx="360679" cy="36067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67600" y="706119"/>
              <a:ext cx="360679" cy="36067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8000" y="706119"/>
              <a:ext cx="360679" cy="3606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43000" y="706119"/>
              <a:ext cx="360680" cy="36067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68720" y="4495799"/>
              <a:ext cx="354965" cy="35496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15719" y="4495799"/>
              <a:ext cx="356869" cy="35686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725920" y="2590799"/>
              <a:ext cx="366395" cy="36639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200400" y="2590799"/>
              <a:ext cx="354329" cy="354329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25627" y="334772"/>
            <a:ext cx="2346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444444"/>
                </a:solidFill>
                <a:latin typeface="Arial"/>
                <a:cs typeface="Arial"/>
              </a:rPr>
              <a:t>Business</a:t>
            </a:r>
            <a:r>
              <a:rPr sz="1600" b="1" spc="-3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444444"/>
                </a:solidFill>
                <a:latin typeface="Arial"/>
                <a:cs typeface="Arial"/>
              </a:rPr>
              <a:t>Model</a:t>
            </a:r>
            <a:r>
              <a:rPr sz="1600" b="1" spc="-3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444444"/>
                </a:solidFill>
                <a:latin typeface="Arial"/>
                <a:cs typeface="Arial"/>
              </a:rPr>
              <a:t>Canvas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39666" y="215900"/>
            <a:ext cx="553085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Designed</a:t>
            </a:r>
            <a:r>
              <a:rPr sz="700" i="1" spc="-4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for: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65089" y="209803"/>
            <a:ext cx="54356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Designed</a:t>
            </a:r>
            <a:r>
              <a:rPr sz="700" i="1" spc="-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by:</a:t>
            </a:r>
            <a:endParaRPr sz="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44206" y="209803"/>
            <a:ext cx="2362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Da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te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222740" y="209803"/>
            <a:ext cx="35052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V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er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si</a:t>
            </a:r>
            <a:r>
              <a:rPr sz="700" i="1" dirty="0">
                <a:solidFill>
                  <a:srgbClr val="444444"/>
                </a:solidFill>
                <a:latin typeface="Arial"/>
                <a:cs typeface="Arial"/>
              </a:rPr>
              <a:t>o</a:t>
            </a:r>
            <a:r>
              <a:rPr sz="700" i="1" spc="-10" dirty="0">
                <a:solidFill>
                  <a:srgbClr val="444444"/>
                </a:solidFill>
                <a:latin typeface="Arial"/>
                <a:cs typeface="Arial"/>
              </a:rPr>
              <a:t>n</a:t>
            </a:r>
            <a:r>
              <a:rPr sz="700" i="1" spc="-5" dirty="0">
                <a:solidFill>
                  <a:srgbClr val="444444"/>
                </a:solidFill>
                <a:latin typeface="Arial"/>
                <a:cs typeface="Arial"/>
              </a:rPr>
              <a:t>: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8675" y="819658"/>
            <a:ext cx="8070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solidFill>
                  <a:srgbClr val="444444"/>
                </a:solidFill>
                <a:latin typeface="Arial"/>
                <a:cs typeface="Arial"/>
              </a:rPr>
              <a:t>Key</a:t>
            </a:r>
            <a:r>
              <a:rPr sz="1000" b="1" spc="-6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Partners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09545" y="819658"/>
            <a:ext cx="85153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K</a:t>
            </a:r>
            <a:r>
              <a:rPr sz="1000" b="1" spc="5" dirty="0">
                <a:solidFill>
                  <a:srgbClr val="444444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y</a:t>
            </a:r>
            <a:r>
              <a:rPr sz="1000" b="1" spc="-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30" dirty="0">
                <a:solidFill>
                  <a:srgbClr val="444444"/>
                </a:solidFill>
                <a:latin typeface="Arial"/>
                <a:cs typeface="Arial"/>
              </a:rPr>
              <a:t>A</a:t>
            </a:r>
            <a:r>
              <a:rPr sz="1000" b="1" dirty="0">
                <a:solidFill>
                  <a:srgbClr val="444444"/>
                </a:solidFill>
                <a:latin typeface="Arial"/>
                <a:cs typeface="Arial"/>
              </a:rPr>
              <a:t>c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ti</a:t>
            </a:r>
            <a:r>
              <a:rPr sz="1000" b="1" dirty="0">
                <a:solidFill>
                  <a:srgbClr val="444444"/>
                </a:solidFill>
                <a:latin typeface="Arial"/>
                <a:cs typeface="Arial"/>
              </a:rPr>
              <a:t>v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ities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10354" y="819658"/>
            <a:ext cx="11696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Value</a:t>
            </a:r>
            <a:r>
              <a:rPr sz="1000" b="1" spc="-6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Propositions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04940" y="813561"/>
            <a:ext cx="148336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Customer</a:t>
            </a:r>
            <a:r>
              <a:rPr sz="1000" b="1" spc="-3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Relationships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05750" y="819658"/>
            <a:ext cx="125857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Customer</a:t>
            </a:r>
            <a:r>
              <a:rPr sz="1000" b="1" spc="-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Segments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39268" y="756158"/>
            <a:ext cx="9438640" cy="3815715"/>
            <a:chOff x="239268" y="756158"/>
            <a:chExt cx="9438640" cy="3815715"/>
          </a:xfrm>
        </p:grpSpPr>
        <p:sp>
          <p:nvSpPr>
            <p:cNvPr id="24" name="object 24"/>
            <p:cNvSpPr/>
            <p:nvPr/>
          </p:nvSpPr>
          <p:spPr>
            <a:xfrm>
              <a:off x="239268" y="756157"/>
              <a:ext cx="9438640" cy="1882775"/>
            </a:xfrm>
            <a:custGeom>
              <a:avLst/>
              <a:gdLst/>
              <a:ahLst/>
              <a:cxnLst/>
              <a:rect l="l" t="t" r="r" b="b"/>
              <a:pathLst>
                <a:path w="9438640" h="1882775">
                  <a:moveTo>
                    <a:pt x="12192" y="12319"/>
                  </a:moveTo>
                  <a:lnTo>
                    <a:pt x="0" y="12319"/>
                  </a:lnTo>
                  <a:lnTo>
                    <a:pt x="0" y="1882521"/>
                  </a:lnTo>
                  <a:lnTo>
                    <a:pt x="12192" y="1882521"/>
                  </a:lnTo>
                  <a:lnTo>
                    <a:pt x="12192" y="12319"/>
                  </a:lnTo>
                  <a:close/>
                </a:path>
                <a:path w="9438640" h="1882775">
                  <a:moveTo>
                    <a:pt x="1891525" y="0"/>
                  </a:moveTo>
                  <a:lnTo>
                    <a:pt x="1879346" y="0"/>
                  </a:lnTo>
                  <a:lnTo>
                    <a:pt x="12192" y="0"/>
                  </a:lnTo>
                  <a:lnTo>
                    <a:pt x="0" y="0"/>
                  </a:lnTo>
                  <a:lnTo>
                    <a:pt x="0" y="12192"/>
                  </a:lnTo>
                  <a:lnTo>
                    <a:pt x="12192" y="12192"/>
                  </a:lnTo>
                  <a:lnTo>
                    <a:pt x="1879346" y="12192"/>
                  </a:lnTo>
                  <a:lnTo>
                    <a:pt x="1891525" y="12192"/>
                  </a:lnTo>
                  <a:lnTo>
                    <a:pt x="1891525" y="0"/>
                  </a:lnTo>
                  <a:close/>
                </a:path>
                <a:path w="9438640" h="1882775">
                  <a:moveTo>
                    <a:pt x="1897634" y="12319"/>
                  </a:moveTo>
                  <a:lnTo>
                    <a:pt x="1879346" y="12319"/>
                  </a:lnTo>
                  <a:lnTo>
                    <a:pt x="1879346" y="1882521"/>
                  </a:lnTo>
                  <a:lnTo>
                    <a:pt x="1897634" y="1882521"/>
                  </a:lnTo>
                  <a:lnTo>
                    <a:pt x="1897634" y="12319"/>
                  </a:lnTo>
                  <a:close/>
                </a:path>
                <a:path w="9438640" h="1882775">
                  <a:moveTo>
                    <a:pt x="3758692" y="0"/>
                  </a:moveTo>
                  <a:lnTo>
                    <a:pt x="1891538" y="0"/>
                  </a:lnTo>
                  <a:lnTo>
                    <a:pt x="1891538" y="12192"/>
                  </a:lnTo>
                  <a:lnTo>
                    <a:pt x="3758692" y="12192"/>
                  </a:lnTo>
                  <a:lnTo>
                    <a:pt x="3758692" y="0"/>
                  </a:lnTo>
                  <a:close/>
                </a:path>
                <a:path w="9438640" h="1882775">
                  <a:moveTo>
                    <a:pt x="3770998" y="0"/>
                  </a:moveTo>
                  <a:lnTo>
                    <a:pt x="3758819" y="0"/>
                  </a:lnTo>
                  <a:lnTo>
                    <a:pt x="3758819" y="12192"/>
                  </a:lnTo>
                  <a:lnTo>
                    <a:pt x="3770998" y="12192"/>
                  </a:lnTo>
                  <a:lnTo>
                    <a:pt x="3770998" y="0"/>
                  </a:lnTo>
                  <a:close/>
                </a:path>
                <a:path w="9438640" h="1882775">
                  <a:moveTo>
                    <a:pt x="3777107" y="12319"/>
                  </a:moveTo>
                  <a:lnTo>
                    <a:pt x="3758819" y="12319"/>
                  </a:lnTo>
                  <a:lnTo>
                    <a:pt x="3758819" y="1882521"/>
                  </a:lnTo>
                  <a:lnTo>
                    <a:pt x="3777107" y="1882521"/>
                  </a:lnTo>
                  <a:lnTo>
                    <a:pt x="3777107" y="12319"/>
                  </a:lnTo>
                  <a:close/>
                </a:path>
                <a:path w="9438640" h="1882775">
                  <a:moveTo>
                    <a:pt x="5654916" y="0"/>
                  </a:moveTo>
                  <a:lnTo>
                    <a:pt x="5642737" y="0"/>
                  </a:lnTo>
                  <a:lnTo>
                    <a:pt x="3771011" y="0"/>
                  </a:lnTo>
                  <a:lnTo>
                    <a:pt x="3771011" y="12192"/>
                  </a:lnTo>
                  <a:lnTo>
                    <a:pt x="5642737" y="12192"/>
                  </a:lnTo>
                  <a:lnTo>
                    <a:pt x="5654916" y="12192"/>
                  </a:lnTo>
                  <a:lnTo>
                    <a:pt x="5654916" y="0"/>
                  </a:lnTo>
                  <a:close/>
                </a:path>
                <a:path w="9438640" h="1882775">
                  <a:moveTo>
                    <a:pt x="5661025" y="12319"/>
                  </a:moveTo>
                  <a:lnTo>
                    <a:pt x="5642737" y="12319"/>
                  </a:lnTo>
                  <a:lnTo>
                    <a:pt x="5642737" y="1882521"/>
                  </a:lnTo>
                  <a:lnTo>
                    <a:pt x="5661025" y="1882521"/>
                  </a:lnTo>
                  <a:lnTo>
                    <a:pt x="5661025" y="12319"/>
                  </a:lnTo>
                  <a:close/>
                </a:path>
                <a:path w="9438640" h="1882775">
                  <a:moveTo>
                    <a:pt x="7528179" y="0"/>
                  </a:moveTo>
                  <a:lnTo>
                    <a:pt x="5654929" y="0"/>
                  </a:lnTo>
                  <a:lnTo>
                    <a:pt x="5654929" y="12192"/>
                  </a:lnTo>
                  <a:lnTo>
                    <a:pt x="7528179" y="12192"/>
                  </a:lnTo>
                  <a:lnTo>
                    <a:pt x="7528179" y="0"/>
                  </a:lnTo>
                  <a:close/>
                </a:path>
                <a:path w="9438640" h="1882775">
                  <a:moveTo>
                    <a:pt x="7540485" y="12319"/>
                  </a:moveTo>
                  <a:lnTo>
                    <a:pt x="7528306" y="12319"/>
                  </a:lnTo>
                  <a:lnTo>
                    <a:pt x="7528306" y="1882521"/>
                  </a:lnTo>
                  <a:lnTo>
                    <a:pt x="7540485" y="1882521"/>
                  </a:lnTo>
                  <a:lnTo>
                    <a:pt x="7540485" y="12319"/>
                  </a:lnTo>
                  <a:close/>
                </a:path>
                <a:path w="9438640" h="1882775">
                  <a:moveTo>
                    <a:pt x="7540485" y="0"/>
                  </a:moveTo>
                  <a:lnTo>
                    <a:pt x="7528306" y="0"/>
                  </a:lnTo>
                  <a:lnTo>
                    <a:pt x="7528306" y="12192"/>
                  </a:lnTo>
                  <a:lnTo>
                    <a:pt x="7540485" y="12192"/>
                  </a:lnTo>
                  <a:lnTo>
                    <a:pt x="7540485" y="0"/>
                  </a:lnTo>
                  <a:close/>
                </a:path>
                <a:path w="9438640" h="1882775">
                  <a:moveTo>
                    <a:pt x="9432023" y="12319"/>
                  </a:moveTo>
                  <a:lnTo>
                    <a:pt x="9428988" y="12319"/>
                  </a:lnTo>
                  <a:lnTo>
                    <a:pt x="9428988" y="1882521"/>
                  </a:lnTo>
                  <a:lnTo>
                    <a:pt x="9432023" y="1882521"/>
                  </a:lnTo>
                  <a:lnTo>
                    <a:pt x="9432023" y="12319"/>
                  </a:lnTo>
                  <a:close/>
                </a:path>
                <a:path w="9438640" h="1882775">
                  <a:moveTo>
                    <a:pt x="9438119" y="12319"/>
                  </a:moveTo>
                  <a:lnTo>
                    <a:pt x="9435084" y="12319"/>
                  </a:lnTo>
                  <a:lnTo>
                    <a:pt x="9435084" y="1882521"/>
                  </a:lnTo>
                  <a:lnTo>
                    <a:pt x="9438119" y="1882521"/>
                  </a:lnTo>
                  <a:lnTo>
                    <a:pt x="9438119" y="12319"/>
                  </a:lnTo>
                  <a:close/>
                </a:path>
                <a:path w="9438640" h="1882775">
                  <a:moveTo>
                    <a:pt x="9438119" y="0"/>
                  </a:moveTo>
                  <a:lnTo>
                    <a:pt x="9428988" y="0"/>
                  </a:lnTo>
                  <a:lnTo>
                    <a:pt x="7540498" y="0"/>
                  </a:lnTo>
                  <a:lnTo>
                    <a:pt x="7540498" y="12192"/>
                  </a:lnTo>
                  <a:lnTo>
                    <a:pt x="9428988" y="12192"/>
                  </a:lnTo>
                  <a:lnTo>
                    <a:pt x="9438119" y="12192"/>
                  </a:lnTo>
                  <a:lnTo>
                    <a:pt x="9438119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38426" y="2658490"/>
              <a:ext cx="1859914" cy="1913255"/>
            </a:xfrm>
            <a:custGeom>
              <a:avLst/>
              <a:gdLst/>
              <a:ahLst/>
              <a:cxnLst/>
              <a:rect l="l" t="t" r="r" b="b"/>
              <a:pathLst>
                <a:path w="1859914" h="1913254">
                  <a:moveTo>
                    <a:pt x="1859521" y="0"/>
                  </a:moveTo>
                  <a:lnTo>
                    <a:pt x="0" y="0"/>
                  </a:lnTo>
                  <a:lnTo>
                    <a:pt x="0" y="192024"/>
                  </a:lnTo>
                  <a:lnTo>
                    <a:pt x="0" y="1912874"/>
                  </a:lnTo>
                  <a:lnTo>
                    <a:pt x="1859521" y="1912874"/>
                  </a:lnTo>
                  <a:lnTo>
                    <a:pt x="1859521" y="192024"/>
                  </a:lnTo>
                  <a:lnTo>
                    <a:pt x="18595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209545" y="2682367"/>
            <a:ext cx="9385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K</a:t>
            </a:r>
            <a:r>
              <a:rPr sz="1000" b="1" spc="5" dirty="0">
                <a:solidFill>
                  <a:srgbClr val="444444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y</a:t>
            </a:r>
            <a:r>
              <a:rPr sz="1000" b="1" spc="-40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R</a:t>
            </a:r>
            <a:r>
              <a:rPr sz="1000" b="1" spc="5" dirty="0">
                <a:solidFill>
                  <a:srgbClr val="444444"/>
                </a:solidFill>
                <a:latin typeface="Arial"/>
                <a:cs typeface="Arial"/>
              </a:rPr>
              <a:t>e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sou</a:t>
            </a:r>
            <a:r>
              <a:rPr sz="1000" b="1" spc="-10" dirty="0">
                <a:solidFill>
                  <a:srgbClr val="444444"/>
                </a:solidFill>
                <a:latin typeface="Arial"/>
                <a:cs typeface="Arial"/>
              </a:rPr>
              <a:t>r</a:t>
            </a:r>
            <a:r>
              <a:rPr sz="1000" b="1" dirty="0">
                <a:solidFill>
                  <a:srgbClr val="444444"/>
                </a:solidFill>
                <a:latin typeface="Arial"/>
                <a:cs typeface="Arial"/>
              </a:rPr>
              <a:t>c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900293" y="2658503"/>
            <a:ext cx="1867535" cy="1913255"/>
          </a:xfrm>
          <a:custGeom>
            <a:avLst/>
            <a:gdLst/>
            <a:ahLst/>
            <a:cxnLst/>
            <a:rect l="l" t="t" r="r" b="b"/>
            <a:pathLst>
              <a:path w="1867534" h="1913254">
                <a:moveTo>
                  <a:pt x="1867154" y="0"/>
                </a:moveTo>
                <a:lnTo>
                  <a:pt x="0" y="0"/>
                </a:lnTo>
                <a:lnTo>
                  <a:pt x="0" y="185915"/>
                </a:lnTo>
                <a:lnTo>
                  <a:pt x="0" y="1912861"/>
                </a:lnTo>
                <a:lnTo>
                  <a:pt x="1867154" y="1912861"/>
                </a:lnTo>
                <a:lnTo>
                  <a:pt x="1867154" y="185915"/>
                </a:lnTo>
                <a:lnTo>
                  <a:pt x="18671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004940" y="2676270"/>
            <a:ext cx="5956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Channels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39268" y="2638679"/>
            <a:ext cx="9438640" cy="3769995"/>
            <a:chOff x="239268" y="2638679"/>
            <a:chExt cx="9438640" cy="3769995"/>
          </a:xfrm>
        </p:grpSpPr>
        <p:sp>
          <p:nvSpPr>
            <p:cNvPr id="30" name="object 30"/>
            <p:cNvSpPr/>
            <p:nvPr/>
          </p:nvSpPr>
          <p:spPr>
            <a:xfrm>
              <a:off x="239268" y="2638678"/>
              <a:ext cx="3759200" cy="20320"/>
            </a:xfrm>
            <a:custGeom>
              <a:avLst/>
              <a:gdLst/>
              <a:ahLst/>
              <a:cxnLst/>
              <a:rect l="l" t="t" r="r" b="b"/>
              <a:pathLst>
                <a:path w="3759200" h="20319">
                  <a:moveTo>
                    <a:pt x="12192" y="0"/>
                  </a:moveTo>
                  <a:lnTo>
                    <a:pt x="0" y="0"/>
                  </a:lnTo>
                  <a:lnTo>
                    <a:pt x="0" y="19812"/>
                  </a:lnTo>
                  <a:lnTo>
                    <a:pt x="12192" y="19812"/>
                  </a:lnTo>
                  <a:lnTo>
                    <a:pt x="12192" y="0"/>
                  </a:lnTo>
                  <a:close/>
                </a:path>
                <a:path w="3759200" h="20319">
                  <a:moveTo>
                    <a:pt x="3758679" y="0"/>
                  </a:moveTo>
                  <a:lnTo>
                    <a:pt x="1897634" y="0"/>
                  </a:lnTo>
                  <a:lnTo>
                    <a:pt x="1879346" y="0"/>
                  </a:lnTo>
                  <a:lnTo>
                    <a:pt x="1879346" y="19812"/>
                  </a:lnTo>
                  <a:lnTo>
                    <a:pt x="1897634" y="19812"/>
                  </a:lnTo>
                  <a:lnTo>
                    <a:pt x="1897634" y="18288"/>
                  </a:lnTo>
                  <a:lnTo>
                    <a:pt x="3758679" y="18288"/>
                  </a:lnTo>
                  <a:lnTo>
                    <a:pt x="3758679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36901" y="2656967"/>
              <a:ext cx="1861185" cy="1905"/>
            </a:xfrm>
            <a:custGeom>
              <a:avLst/>
              <a:gdLst/>
              <a:ahLst/>
              <a:cxnLst/>
              <a:rect l="l" t="t" r="r" b="b"/>
              <a:pathLst>
                <a:path w="1861185" h="1905">
                  <a:moveTo>
                    <a:pt x="1861057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1861057" y="1524"/>
                  </a:lnTo>
                  <a:lnTo>
                    <a:pt x="1861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98087" y="2638678"/>
              <a:ext cx="3769360" cy="20320"/>
            </a:xfrm>
            <a:custGeom>
              <a:avLst/>
              <a:gdLst/>
              <a:ahLst/>
              <a:cxnLst/>
              <a:rect l="l" t="t" r="r" b="b"/>
              <a:pathLst>
                <a:path w="3769359" h="20319">
                  <a:moveTo>
                    <a:pt x="18288" y="0"/>
                  </a:moveTo>
                  <a:lnTo>
                    <a:pt x="0" y="0"/>
                  </a:lnTo>
                  <a:lnTo>
                    <a:pt x="0" y="19812"/>
                  </a:lnTo>
                  <a:lnTo>
                    <a:pt x="18288" y="19812"/>
                  </a:lnTo>
                  <a:lnTo>
                    <a:pt x="18288" y="0"/>
                  </a:lnTo>
                  <a:close/>
                </a:path>
                <a:path w="3769359" h="20319">
                  <a:moveTo>
                    <a:pt x="3769360" y="0"/>
                  </a:moveTo>
                  <a:lnTo>
                    <a:pt x="1902206" y="0"/>
                  </a:lnTo>
                  <a:lnTo>
                    <a:pt x="1883918" y="0"/>
                  </a:lnTo>
                  <a:lnTo>
                    <a:pt x="1883918" y="19812"/>
                  </a:lnTo>
                  <a:lnTo>
                    <a:pt x="1902206" y="19812"/>
                  </a:lnTo>
                  <a:lnTo>
                    <a:pt x="1902206" y="18288"/>
                  </a:lnTo>
                  <a:lnTo>
                    <a:pt x="3769360" y="18288"/>
                  </a:lnTo>
                  <a:lnTo>
                    <a:pt x="3769360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900293" y="2656967"/>
              <a:ext cx="1867535" cy="1905"/>
            </a:xfrm>
            <a:custGeom>
              <a:avLst/>
              <a:gdLst/>
              <a:ahLst/>
              <a:cxnLst/>
              <a:rect l="l" t="t" r="r" b="b"/>
              <a:pathLst>
                <a:path w="1867534" h="1905">
                  <a:moveTo>
                    <a:pt x="1867154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1867154" y="1524"/>
                  </a:lnTo>
                  <a:lnTo>
                    <a:pt x="18671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9268" y="2638678"/>
              <a:ext cx="9438640" cy="1932939"/>
            </a:xfrm>
            <a:custGeom>
              <a:avLst/>
              <a:gdLst/>
              <a:ahLst/>
              <a:cxnLst/>
              <a:rect l="l" t="t" r="r" b="b"/>
              <a:pathLst>
                <a:path w="9438640" h="1932939">
                  <a:moveTo>
                    <a:pt x="12192" y="19812"/>
                  </a:moveTo>
                  <a:lnTo>
                    <a:pt x="0" y="19812"/>
                  </a:lnTo>
                  <a:lnTo>
                    <a:pt x="0" y="1932686"/>
                  </a:lnTo>
                  <a:lnTo>
                    <a:pt x="12192" y="1932686"/>
                  </a:lnTo>
                  <a:lnTo>
                    <a:pt x="12192" y="19812"/>
                  </a:lnTo>
                  <a:close/>
                </a:path>
                <a:path w="9438640" h="1932939">
                  <a:moveTo>
                    <a:pt x="1897634" y="19812"/>
                  </a:moveTo>
                  <a:lnTo>
                    <a:pt x="1879346" y="19812"/>
                  </a:lnTo>
                  <a:lnTo>
                    <a:pt x="1879346" y="1932686"/>
                  </a:lnTo>
                  <a:lnTo>
                    <a:pt x="1897634" y="1932686"/>
                  </a:lnTo>
                  <a:lnTo>
                    <a:pt x="1897634" y="19812"/>
                  </a:lnTo>
                  <a:close/>
                </a:path>
                <a:path w="9438640" h="1932939">
                  <a:moveTo>
                    <a:pt x="3777107" y="19812"/>
                  </a:moveTo>
                  <a:lnTo>
                    <a:pt x="3758819" y="19812"/>
                  </a:lnTo>
                  <a:lnTo>
                    <a:pt x="3758819" y="1932686"/>
                  </a:lnTo>
                  <a:lnTo>
                    <a:pt x="3777107" y="1932686"/>
                  </a:lnTo>
                  <a:lnTo>
                    <a:pt x="3777107" y="19812"/>
                  </a:lnTo>
                  <a:close/>
                </a:path>
                <a:path w="9438640" h="1932939">
                  <a:moveTo>
                    <a:pt x="5661025" y="19812"/>
                  </a:moveTo>
                  <a:lnTo>
                    <a:pt x="5642737" y="19812"/>
                  </a:lnTo>
                  <a:lnTo>
                    <a:pt x="5642737" y="1932686"/>
                  </a:lnTo>
                  <a:lnTo>
                    <a:pt x="5661025" y="1932686"/>
                  </a:lnTo>
                  <a:lnTo>
                    <a:pt x="5661025" y="19812"/>
                  </a:lnTo>
                  <a:close/>
                </a:path>
                <a:path w="9438640" h="1932939">
                  <a:moveTo>
                    <a:pt x="7540485" y="0"/>
                  </a:moveTo>
                  <a:lnTo>
                    <a:pt x="7528306" y="0"/>
                  </a:lnTo>
                  <a:lnTo>
                    <a:pt x="7528306" y="19812"/>
                  </a:lnTo>
                  <a:lnTo>
                    <a:pt x="7528306" y="1932686"/>
                  </a:lnTo>
                  <a:lnTo>
                    <a:pt x="7540485" y="1932686"/>
                  </a:lnTo>
                  <a:lnTo>
                    <a:pt x="7540485" y="19812"/>
                  </a:lnTo>
                  <a:lnTo>
                    <a:pt x="7540485" y="0"/>
                  </a:lnTo>
                  <a:close/>
                </a:path>
                <a:path w="9438640" h="1932939">
                  <a:moveTo>
                    <a:pt x="9432023" y="0"/>
                  </a:moveTo>
                  <a:lnTo>
                    <a:pt x="9428988" y="0"/>
                  </a:lnTo>
                  <a:lnTo>
                    <a:pt x="9428988" y="19812"/>
                  </a:lnTo>
                  <a:lnTo>
                    <a:pt x="9428988" y="1932686"/>
                  </a:lnTo>
                  <a:lnTo>
                    <a:pt x="9432023" y="1932686"/>
                  </a:lnTo>
                  <a:lnTo>
                    <a:pt x="9432023" y="19812"/>
                  </a:lnTo>
                  <a:lnTo>
                    <a:pt x="9432023" y="0"/>
                  </a:lnTo>
                  <a:close/>
                </a:path>
                <a:path w="9438640" h="1932939">
                  <a:moveTo>
                    <a:pt x="9438119" y="0"/>
                  </a:moveTo>
                  <a:lnTo>
                    <a:pt x="9435084" y="0"/>
                  </a:lnTo>
                  <a:lnTo>
                    <a:pt x="9435084" y="19812"/>
                  </a:lnTo>
                  <a:lnTo>
                    <a:pt x="9435084" y="1932686"/>
                  </a:lnTo>
                  <a:lnTo>
                    <a:pt x="9438119" y="1932686"/>
                  </a:lnTo>
                  <a:lnTo>
                    <a:pt x="9438119" y="19812"/>
                  </a:lnTo>
                  <a:lnTo>
                    <a:pt x="9438119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51460" y="4591176"/>
              <a:ext cx="4710430" cy="1817370"/>
            </a:xfrm>
            <a:custGeom>
              <a:avLst/>
              <a:gdLst/>
              <a:ahLst/>
              <a:cxnLst/>
              <a:rect l="l" t="t" r="r" b="b"/>
              <a:pathLst>
                <a:path w="4710430" h="1817370">
                  <a:moveTo>
                    <a:pt x="4710049" y="181432"/>
                  </a:moveTo>
                  <a:lnTo>
                    <a:pt x="0" y="181432"/>
                  </a:lnTo>
                  <a:lnTo>
                    <a:pt x="0" y="1816938"/>
                  </a:lnTo>
                  <a:lnTo>
                    <a:pt x="4710049" y="1816938"/>
                  </a:lnTo>
                  <a:lnTo>
                    <a:pt x="4710049" y="181432"/>
                  </a:lnTo>
                  <a:close/>
                </a:path>
                <a:path w="4710430" h="1817370">
                  <a:moveTo>
                    <a:pt x="4710049" y="0"/>
                  </a:moveTo>
                  <a:lnTo>
                    <a:pt x="0" y="0"/>
                  </a:lnTo>
                  <a:lnTo>
                    <a:pt x="0" y="181356"/>
                  </a:lnTo>
                  <a:lnTo>
                    <a:pt x="4710049" y="181356"/>
                  </a:lnTo>
                  <a:lnTo>
                    <a:pt x="47100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328675" y="4604384"/>
            <a:ext cx="9048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Cost</a:t>
            </a:r>
            <a:r>
              <a:rPr sz="1000" b="1" spc="-5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Structure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975225" y="4591176"/>
            <a:ext cx="4692015" cy="1817370"/>
          </a:xfrm>
          <a:custGeom>
            <a:avLst/>
            <a:gdLst/>
            <a:ahLst/>
            <a:cxnLst/>
            <a:rect l="l" t="t" r="r" b="b"/>
            <a:pathLst>
              <a:path w="4692015" h="1817370">
                <a:moveTo>
                  <a:pt x="4691507" y="181432"/>
                </a:moveTo>
                <a:lnTo>
                  <a:pt x="0" y="181432"/>
                </a:lnTo>
                <a:lnTo>
                  <a:pt x="0" y="1816938"/>
                </a:lnTo>
                <a:lnTo>
                  <a:pt x="4691507" y="1816938"/>
                </a:lnTo>
                <a:lnTo>
                  <a:pt x="4691507" y="181432"/>
                </a:lnTo>
                <a:close/>
              </a:path>
              <a:path w="4692015" h="1817370">
                <a:moveTo>
                  <a:pt x="4691507" y="0"/>
                </a:moveTo>
                <a:lnTo>
                  <a:pt x="0" y="0"/>
                </a:lnTo>
                <a:lnTo>
                  <a:pt x="0" y="181356"/>
                </a:lnTo>
                <a:lnTo>
                  <a:pt x="4691507" y="181356"/>
                </a:lnTo>
                <a:lnTo>
                  <a:pt x="46915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046345" y="4604384"/>
            <a:ext cx="108902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Revenue</a:t>
            </a:r>
            <a:r>
              <a:rPr sz="1000" b="1" spc="-55" dirty="0">
                <a:solidFill>
                  <a:srgbClr val="444444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444444"/>
                </a:solidFill>
                <a:latin typeface="Arial"/>
                <a:cs typeface="Arial"/>
              </a:rPr>
              <a:t>Streams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239268" y="4571365"/>
            <a:ext cx="9446260" cy="1849120"/>
            <a:chOff x="239268" y="4571365"/>
            <a:chExt cx="9446260" cy="1849120"/>
          </a:xfrm>
        </p:grpSpPr>
        <p:sp>
          <p:nvSpPr>
            <p:cNvPr id="40" name="object 40"/>
            <p:cNvSpPr/>
            <p:nvPr/>
          </p:nvSpPr>
          <p:spPr>
            <a:xfrm>
              <a:off x="239268" y="4571365"/>
              <a:ext cx="1879600" cy="20320"/>
            </a:xfrm>
            <a:custGeom>
              <a:avLst/>
              <a:gdLst/>
              <a:ahLst/>
              <a:cxnLst/>
              <a:rect l="l" t="t" r="r" b="b"/>
              <a:pathLst>
                <a:path w="1879600" h="20320">
                  <a:moveTo>
                    <a:pt x="1879346" y="0"/>
                  </a:moveTo>
                  <a:lnTo>
                    <a:pt x="12192" y="0"/>
                  </a:lnTo>
                  <a:lnTo>
                    <a:pt x="0" y="0"/>
                  </a:lnTo>
                  <a:lnTo>
                    <a:pt x="0" y="19812"/>
                  </a:lnTo>
                  <a:lnTo>
                    <a:pt x="12192" y="19812"/>
                  </a:lnTo>
                  <a:lnTo>
                    <a:pt x="12192" y="18288"/>
                  </a:lnTo>
                  <a:lnTo>
                    <a:pt x="1879346" y="18288"/>
                  </a:lnTo>
                  <a:lnTo>
                    <a:pt x="1879346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51460" y="4589653"/>
              <a:ext cx="1885950" cy="1905"/>
            </a:xfrm>
            <a:custGeom>
              <a:avLst/>
              <a:gdLst/>
              <a:ahLst/>
              <a:cxnLst/>
              <a:rect l="l" t="t" r="r" b="b"/>
              <a:pathLst>
                <a:path w="1885950" h="1904">
                  <a:moveTo>
                    <a:pt x="1885442" y="0"/>
                  </a:moveTo>
                  <a:lnTo>
                    <a:pt x="1867154" y="0"/>
                  </a:lnTo>
                  <a:lnTo>
                    <a:pt x="0" y="0"/>
                  </a:lnTo>
                  <a:lnTo>
                    <a:pt x="0" y="1524"/>
                  </a:lnTo>
                  <a:lnTo>
                    <a:pt x="1867154" y="1524"/>
                  </a:lnTo>
                  <a:lnTo>
                    <a:pt x="1885442" y="1524"/>
                  </a:lnTo>
                  <a:lnTo>
                    <a:pt x="18854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118614" y="4571365"/>
              <a:ext cx="1879600" cy="18415"/>
            </a:xfrm>
            <a:custGeom>
              <a:avLst/>
              <a:gdLst/>
              <a:ahLst/>
              <a:cxnLst/>
              <a:rect l="l" t="t" r="r" b="b"/>
              <a:pathLst>
                <a:path w="1879600" h="18414">
                  <a:moveTo>
                    <a:pt x="1879333" y="0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18288"/>
                  </a:lnTo>
                  <a:lnTo>
                    <a:pt x="18288" y="18288"/>
                  </a:lnTo>
                  <a:lnTo>
                    <a:pt x="1879333" y="18288"/>
                  </a:lnTo>
                  <a:lnTo>
                    <a:pt x="1879333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136902" y="4589653"/>
              <a:ext cx="1879600" cy="1905"/>
            </a:xfrm>
            <a:custGeom>
              <a:avLst/>
              <a:gdLst/>
              <a:ahLst/>
              <a:cxnLst/>
              <a:rect l="l" t="t" r="r" b="b"/>
              <a:pathLst>
                <a:path w="1879600" h="1904">
                  <a:moveTo>
                    <a:pt x="1861045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1861045" y="1524"/>
                  </a:lnTo>
                  <a:lnTo>
                    <a:pt x="1861045" y="0"/>
                  </a:lnTo>
                  <a:close/>
                </a:path>
                <a:path w="1879600" h="1904">
                  <a:moveTo>
                    <a:pt x="1879473" y="0"/>
                  </a:moveTo>
                  <a:lnTo>
                    <a:pt x="1861185" y="0"/>
                  </a:lnTo>
                  <a:lnTo>
                    <a:pt x="1861185" y="1524"/>
                  </a:lnTo>
                  <a:lnTo>
                    <a:pt x="1879473" y="1524"/>
                  </a:lnTo>
                  <a:lnTo>
                    <a:pt x="18794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998087" y="4571365"/>
              <a:ext cx="965200" cy="18415"/>
            </a:xfrm>
            <a:custGeom>
              <a:avLst/>
              <a:gdLst/>
              <a:ahLst/>
              <a:cxnLst/>
              <a:rect l="l" t="t" r="r" b="b"/>
              <a:pathLst>
                <a:path w="965200" h="18414">
                  <a:moveTo>
                    <a:pt x="964996" y="0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18288"/>
                  </a:lnTo>
                  <a:lnTo>
                    <a:pt x="18288" y="18288"/>
                  </a:lnTo>
                  <a:lnTo>
                    <a:pt x="964996" y="18288"/>
                  </a:lnTo>
                  <a:lnTo>
                    <a:pt x="964996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016375" y="4589653"/>
              <a:ext cx="965200" cy="1905"/>
            </a:xfrm>
            <a:custGeom>
              <a:avLst/>
              <a:gdLst/>
              <a:ahLst/>
              <a:cxnLst/>
              <a:rect l="l" t="t" r="r" b="b"/>
              <a:pathLst>
                <a:path w="965200" h="1904">
                  <a:moveTo>
                    <a:pt x="946708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946708" y="1524"/>
                  </a:lnTo>
                  <a:lnTo>
                    <a:pt x="946708" y="0"/>
                  </a:lnTo>
                  <a:close/>
                </a:path>
                <a:path w="965200" h="1904">
                  <a:moveTo>
                    <a:pt x="964946" y="0"/>
                  </a:moveTo>
                  <a:lnTo>
                    <a:pt x="955802" y="0"/>
                  </a:lnTo>
                  <a:lnTo>
                    <a:pt x="955802" y="1524"/>
                  </a:lnTo>
                  <a:lnTo>
                    <a:pt x="964946" y="1524"/>
                  </a:lnTo>
                  <a:lnTo>
                    <a:pt x="9649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963033" y="4571365"/>
              <a:ext cx="919480" cy="20320"/>
            </a:xfrm>
            <a:custGeom>
              <a:avLst/>
              <a:gdLst/>
              <a:ahLst/>
              <a:cxnLst/>
              <a:rect l="l" t="t" r="r" b="b"/>
              <a:pathLst>
                <a:path w="919479" h="20320">
                  <a:moveTo>
                    <a:pt x="918972" y="0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18288"/>
                  </a:lnTo>
                  <a:lnTo>
                    <a:pt x="0" y="19812"/>
                  </a:lnTo>
                  <a:lnTo>
                    <a:pt x="3048" y="19812"/>
                  </a:lnTo>
                  <a:lnTo>
                    <a:pt x="3048" y="18288"/>
                  </a:lnTo>
                  <a:lnTo>
                    <a:pt x="6096" y="18288"/>
                  </a:lnTo>
                  <a:lnTo>
                    <a:pt x="6096" y="19812"/>
                  </a:lnTo>
                  <a:lnTo>
                    <a:pt x="9131" y="19812"/>
                  </a:lnTo>
                  <a:lnTo>
                    <a:pt x="9131" y="18288"/>
                  </a:lnTo>
                  <a:lnTo>
                    <a:pt x="18288" y="18288"/>
                  </a:lnTo>
                  <a:lnTo>
                    <a:pt x="918972" y="18288"/>
                  </a:lnTo>
                  <a:lnTo>
                    <a:pt x="918972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981321" y="4589653"/>
              <a:ext cx="919480" cy="1905"/>
            </a:xfrm>
            <a:custGeom>
              <a:avLst/>
              <a:gdLst/>
              <a:ahLst/>
              <a:cxnLst/>
              <a:rect l="l" t="t" r="r" b="b"/>
              <a:pathLst>
                <a:path w="919479" h="1904">
                  <a:moveTo>
                    <a:pt x="918972" y="0"/>
                  </a:moveTo>
                  <a:lnTo>
                    <a:pt x="900684" y="0"/>
                  </a:lnTo>
                  <a:lnTo>
                    <a:pt x="0" y="0"/>
                  </a:lnTo>
                  <a:lnTo>
                    <a:pt x="0" y="1524"/>
                  </a:lnTo>
                  <a:lnTo>
                    <a:pt x="900684" y="1524"/>
                  </a:lnTo>
                  <a:lnTo>
                    <a:pt x="918972" y="1524"/>
                  </a:lnTo>
                  <a:lnTo>
                    <a:pt x="9189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882005" y="4571365"/>
              <a:ext cx="1885950" cy="18415"/>
            </a:xfrm>
            <a:custGeom>
              <a:avLst/>
              <a:gdLst/>
              <a:ahLst/>
              <a:cxnLst/>
              <a:rect l="l" t="t" r="r" b="b"/>
              <a:pathLst>
                <a:path w="1885950" h="18414">
                  <a:moveTo>
                    <a:pt x="1885442" y="0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18288"/>
                  </a:lnTo>
                  <a:lnTo>
                    <a:pt x="18288" y="18288"/>
                  </a:lnTo>
                  <a:lnTo>
                    <a:pt x="1885442" y="18288"/>
                  </a:lnTo>
                  <a:lnTo>
                    <a:pt x="1885442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900293" y="4589653"/>
              <a:ext cx="1885950" cy="1905"/>
            </a:xfrm>
            <a:custGeom>
              <a:avLst/>
              <a:gdLst/>
              <a:ahLst/>
              <a:cxnLst/>
              <a:rect l="l" t="t" r="r" b="b"/>
              <a:pathLst>
                <a:path w="1885950" h="1904">
                  <a:moveTo>
                    <a:pt x="1867154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1867154" y="1524"/>
                  </a:lnTo>
                  <a:lnTo>
                    <a:pt x="1867154" y="0"/>
                  </a:lnTo>
                  <a:close/>
                </a:path>
                <a:path w="1885950" h="1904">
                  <a:moveTo>
                    <a:pt x="1885569" y="0"/>
                  </a:moveTo>
                  <a:lnTo>
                    <a:pt x="1867281" y="0"/>
                  </a:lnTo>
                  <a:lnTo>
                    <a:pt x="1867281" y="1524"/>
                  </a:lnTo>
                  <a:lnTo>
                    <a:pt x="1885569" y="1524"/>
                  </a:lnTo>
                  <a:lnTo>
                    <a:pt x="18855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767574" y="4571365"/>
              <a:ext cx="1899285" cy="18415"/>
            </a:xfrm>
            <a:custGeom>
              <a:avLst/>
              <a:gdLst/>
              <a:ahLst/>
              <a:cxnLst/>
              <a:rect l="l" t="t" r="r" b="b"/>
              <a:pathLst>
                <a:path w="1899284" h="18414">
                  <a:moveTo>
                    <a:pt x="1899158" y="0"/>
                  </a:moveTo>
                  <a:lnTo>
                    <a:pt x="18288" y="0"/>
                  </a:lnTo>
                  <a:lnTo>
                    <a:pt x="0" y="0"/>
                  </a:lnTo>
                  <a:lnTo>
                    <a:pt x="0" y="18288"/>
                  </a:lnTo>
                  <a:lnTo>
                    <a:pt x="18288" y="18288"/>
                  </a:lnTo>
                  <a:lnTo>
                    <a:pt x="1899158" y="18288"/>
                  </a:lnTo>
                  <a:lnTo>
                    <a:pt x="1899158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785861" y="4589653"/>
              <a:ext cx="1880870" cy="1905"/>
            </a:xfrm>
            <a:custGeom>
              <a:avLst/>
              <a:gdLst/>
              <a:ahLst/>
              <a:cxnLst/>
              <a:rect l="l" t="t" r="r" b="b"/>
              <a:pathLst>
                <a:path w="1880870" h="1904">
                  <a:moveTo>
                    <a:pt x="1880870" y="0"/>
                  </a:moveTo>
                  <a:lnTo>
                    <a:pt x="0" y="0"/>
                  </a:lnTo>
                  <a:lnTo>
                    <a:pt x="0" y="1524"/>
                  </a:lnTo>
                  <a:lnTo>
                    <a:pt x="1880870" y="1524"/>
                  </a:lnTo>
                  <a:lnTo>
                    <a:pt x="1880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39268" y="4571365"/>
              <a:ext cx="9446260" cy="1849120"/>
            </a:xfrm>
            <a:custGeom>
              <a:avLst/>
              <a:gdLst/>
              <a:ahLst/>
              <a:cxnLst/>
              <a:rect l="l" t="t" r="r" b="b"/>
              <a:pathLst>
                <a:path w="9446260" h="1849120">
                  <a:moveTo>
                    <a:pt x="12192" y="19888"/>
                  </a:moveTo>
                  <a:lnTo>
                    <a:pt x="0" y="19888"/>
                  </a:lnTo>
                  <a:lnTo>
                    <a:pt x="0" y="1836750"/>
                  </a:lnTo>
                  <a:lnTo>
                    <a:pt x="12192" y="1836750"/>
                  </a:lnTo>
                  <a:lnTo>
                    <a:pt x="12192" y="19888"/>
                  </a:lnTo>
                  <a:close/>
                </a:path>
                <a:path w="9446260" h="1849120">
                  <a:moveTo>
                    <a:pt x="4726813" y="19888"/>
                  </a:moveTo>
                  <a:lnTo>
                    <a:pt x="4723765" y="19888"/>
                  </a:lnTo>
                  <a:lnTo>
                    <a:pt x="4723765" y="1836750"/>
                  </a:lnTo>
                  <a:lnTo>
                    <a:pt x="4726813" y="1836750"/>
                  </a:lnTo>
                  <a:lnTo>
                    <a:pt x="4726813" y="19888"/>
                  </a:lnTo>
                  <a:close/>
                </a:path>
                <a:path w="9446260" h="1849120">
                  <a:moveTo>
                    <a:pt x="4732896" y="19888"/>
                  </a:moveTo>
                  <a:lnTo>
                    <a:pt x="4729861" y="19888"/>
                  </a:lnTo>
                  <a:lnTo>
                    <a:pt x="4729861" y="1836750"/>
                  </a:lnTo>
                  <a:lnTo>
                    <a:pt x="4732896" y="1836750"/>
                  </a:lnTo>
                  <a:lnTo>
                    <a:pt x="4732896" y="19888"/>
                  </a:lnTo>
                  <a:close/>
                </a:path>
                <a:path w="9446260" h="1849120">
                  <a:moveTo>
                    <a:pt x="9439643" y="1836762"/>
                  </a:moveTo>
                  <a:lnTo>
                    <a:pt x="9439643" y="1836762"/>
                  </a:lnTo>
                  <a:lnTo>
                    <a:pt x="0" y="1836762"/>
                  </a:lnTo>
                  <a:lnTo>
                    <a:pt x="0" y="1848942"/>
                  </a:lnTo>
                  <a:lnTo>
                    <a:pt x="9439643" y="1848942"/>
                  </a:lnTo>
                  <a:lnTo>
                    <a:pt x="9439643" y="1836762"/>
                  </a:lnTo>
                  <a:close/>
                </a:path>
                <a:path w="9446260" h="1849120">
                  <a:moveTo>
                    <a:pt x="9439643" y="19888"/>
                  </a:moveTo>
                  <a:lnTo>
                    <a:pt x="9427464" y="19888"/>
                  </a:lnTo>
                  <a:lnTo>
                    <a:pt x="9427464" y="1836750"/>
                  </a:lnTo>
                  <a:lnTo>
                    <a:pt x="9439643" y="1836750"/>
                  </a:lnTo>
                  <a:lnTo>
                    <a:pt x="9439643" y="19888"/>
                  </a:lnTo>
                  <a:close/>
                </a:path>
                <a:path w="9446260" h="1849120">
                  <a:moveTo>
                    <a:pt x="9445752" y="0"/>
                  </a:moveTo>
                  <a:lnTo>
                    <a:pt x="9427464" y="0"/>
                  </a:lnTo>
                  <a:lnTo>
                    <a:pt x="9427464" y="18288"/>
                  </a:lnTo>
                  <a:lnTo>
                    <a:pt x="9427464" y="19812"/>
                  </a:lnTo>
                  <a:lnTo>
                    <a:pt x="9439643" y="19812"/>
                  </a:lnTo>
                  <a:lnTo>
                    <a:pt x="9439643" y="18288"/>
                  </a:lnTo>
                  <a:lnTo>
                    <a:pt x="9445752" y="18288"/>
                  </a:lnTo>
                  <a:lnTo>
                    <a:pt x="9445752" y="0"/>
                  </a:lnTo>
                  <a:close/>
                </a:path>
              </a:pathLst>
            </a:custGeom>
            <a:solidFill>
              <a:srgbClr val="555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/>
          <p:nvPr/>
        </p:nvSpPr>
        <p:spPr>
          <a:xfrm>
            <a:off x="3962400" y="381000"/>
            <a:ext cx="1403350" cy="228600"/>
          </a:xfrm>
          <a:custGeom>
            <a:avLst/>
            <a:gdLst/>
            <a:ahLst/>
            <a:cxnLst/>
            <a:rect l="l" t="t" r="r" b="b"/>
            <a:pathLst>
              <a:path w="1403350" h="228600">
                <a:moveTo>
                  <a:pt x="1403350" y="0"/>
                </a:moveTo>
                <a:lnTo>
                  <a:pt x="0" y="0"/>
                </a:lnTo>
                <a:lnTo>
                  <a:pt x="0" y="228600"/>
                </a:lnTo>
                <a:lnTo>
                  <a:pt x="1403350" y="228600"/>
                </a:lnTo>
                <a:lnTo>
                  <a:pt x="1403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685154" y="381000"/>
            <a:ext cx="1403350" cy="228600"/>
          </a:xfrm>
          <a:custGeom>
            <a:avLst/>
            <a:gdLst/>
            <a:ahLst/>
            <a:cxnLst/>
            <a:rect l="l" t="t" r="r" b="b"/>
            <a:pathLst>
              <a:path w="1403350" h="228600">
                <a:moveTo>
                  <a:pt x="1403350" y="0"/>
                </a:moveTo>
                <a:lnTo>
                  <a:pt x="0" y="0"/>
                </a:lnTo>
                <a:lnTo>
                  <a:pt x="0" y="228600"/>
                </a:lnTo>
                <a:lnTo>
                  <a:pt x="1403350" y="228600"/>
                </a:lnTo>
                <a:lnTo>
                  <a:pt x="14033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759700" y="381000"/>
            <a:ext cx="1155700" cy="228600"/>
          </a:xfrm>
          <a:custGeom>
            <a:avLst/>
            <a:gdLst/>
            <a:ahLst/>
            <a:cxnLst/>
            <a:rect l="l" t="t" r="r" b="b"/>
            <a:pathLst>
              <a:path w="1155700" h="228600">
                <a:moveTo>
                  <a:pt x="1155700" y="0"/>
                </a:moveTo>
                <a:lnTo>
                  <a:pt x="0" y="0"/>
                </a:lnTo>
                <a:lnTo>
                  <a:pt x="0" y="228600"/>
                </a:lnTo>
                <a:lnTo>
                  <a:pt x="1155700" y="228600"/>
                </a:lnTo>
                <a:lnTo>
                  <a:pt x="1155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245600" y="381000"/>
            <a:ext cx="412750" cy="228600"/>
          </a:xfrm>
          <a:custGeom>
            <a:avLst/>
            <a:gdLst/>
            <a:ahLst/>
            <a:cxnLst/>
            <a:rect l="l" t="t" r="r" b="b"/>
            <a:pathLst>
              <a:path w="412750" h="228600">
                <a:moveTo>
                  <a:pt x="412750" y="0"/>
                </a:moveTo>
                <a:lnTo>
                  <a:pt x="0" y="0"/>
                </a:lnTo>
                <a:lnTo>
                  <a:pt x="0" y="228600"/>
                </a:lnTo>
                <a:lnTo>
                  <a:pt x="412750" y="228600"/>
                </a:lnTo>
                <a:lnTo>
                  <a:pt x="4127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542</Words>
  <Application>Microsoft Office PowerPoint</Application>
  <PresentationFormat>A4 Paper (210x297 mm)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MT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Thomas Papanikolaou</dc:creator>
  <cp:keywords>Business Model Canvas, Template, PDF, English, Free</cp:keywords>
  <cp:lastModifiedBy>walid</cp:lastModifiedBy>
  <cp:revision>1</cp:revision>
  <dcterms:created xsi:type="dcterms:W3CDTF">2023-05-11T11:35:47Z</dcterms:created>
  <dcterms:modified xsi:type="dcterms:W3CDTF">2023-05-11T11:36:43Z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2023-05-11T00:00:00Z</vt:filetime>
  </property>
</Properties>
</file>