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 u="heavy">
                <a:solidFill>
                  <a:srgbClr val="0462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 u="heavy">
                <a:solidFill>
                  <a:srgbClr val="0462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 u="heavy">
                <a:solidFill>
                  <a:srgbClr val="0462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4286" y="612393"/>
            <a:ext cx="2544826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 u="heavy">
                <a:solidFill>
                  <a:srgbClr val="0462C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gyprojects.org/business-mode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lang="ar-EG" spc="5" dirty="0" smtClean="0">
                <a:hlinkClick r:id="rId2"/>
              </a:rPr>
              <a:t>نموذج العمل التجاري لمطعم</a:t>
            </a:r>
            <a:endParaRPr spc="-165" dirty="0">
              <a:hlinkClick r:id="rId2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14127"/>
              </p:ext>
            </p:extLst>
          </p:nvPr>
        </p:nvGraphicFramePr>
        <p:xfrm>
          <a:off x="832103" y="1140206"/>
          <a:ext cx="9149714" cy="55361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1828800"/>
                <a:gridCol w="916939"/>
                <a:gridCol w="1013460"/>
                <a:gridCol w="1724025"/>
                <a:gridCol w="1837690"/>
              </a:tblGrid>
              <a:tr h="2248281">
                <a:tc rowSpan="2">
                  <a:txBody>
                    <a:bodyPr/>
                    <a:lstStyle/>
                    <a:p>
                      <a:pPr marL="1088390">
                        <a:lnSpc>
                          <a:spcPts val="1914"/>
                        </a:lnSpc>
                      </a:pPr>
                      <a:r>
                        <a:rPr lang="ar-EG" sz="1200" b="1" dirty="0" smtClean="0">
                          <a:latin typeface="Microsoft Sans Serif"/>
                          <a:cs typeface="Microsoft Sans Serif"/>
                        </a:rPr>
                        <a:t>المشكلة</a:t>
                      </a:r>
                    </a:p>
                    <a:p>
                      <a:pPr marL="1088390">
                        <a:lnSpc>
                          <a:spcPts val="1914"/>
                        </a:lnSpc>
                      </a:pPr>
                      <a:r>
                        <a:rPr lang="ar-EG" sz="1200" b="1" dirty="0" smtClean="0">
                          <a:latin typeface="Arial Black" panose="020B0A04020102020204" pitchFamily="34" charset="0"/>
                          <a:cs typeface="+mn-cs"/>
                        </a:rPr>
                        <a:t>كافة المنتجات المجففة مستوردة ووجود فائض من الفواكه والاعشاب والخضروات الطازجة.</a:t>
                      </a:r>
                      <a:endParaRPr sz="1200" b="1" dirty="0">
                        <a:latin typeface="Arial Black" panose="020B0A04020102020204" pitchFamily="34" charset="0"/>
                        <a:cs typeface="+mn-cs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769" algn="r">
                        <a:lnSpc>
                          <a:spcPts val="1914"/>
                        </a:lnSpc>
                      </a:pPr>
                      <a:r>
                        <a:rPr lang="ar-EG" sz="1600" b="1" spc="-85" dirty="0" smtClean="0">
                          <a:latin typeface="Arial"/>
                          <a:cs typeface="Arial"/>
                        </a:rPr>
                        <a:t>الحل</a:t>
                      </a:r>
                      <a:r>
                        <a:rPr lang="ar-EG" sz="1600" b="1" spc="-85" baseline="0" dirty="0" smtClean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R="64769" algn="r">
                        <a:lnSpc>
                          <a:spcPts val="1914"/>
                        </a:lnSpc>
                      </a:pPr>
                      <a:r>
                        <a:rPr lang="ar-EG" sz="1600" b="1" spc="-85" baseline="0" dirty="0" smtClean="0">
                          <a:latin typeface="Arial"/>
                          <a:cs typeface="Arial"/>
                        </a:rPr>
                        <a:t>انشاء مصنع يعمل على تجفيف الفواكه والاعشاب والخضروات محليا بسعر مناسب وجودة عالية في كافة المواسم.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720725">
                        <a:lnSpc>
                          <a:spcPts val="1914"/>
                        </a:lnSpc>
                      </a:pPr>
                      <a:r>
                        <a:rPr lang="ar-EG" sz="1400" dirty="0" smtClean="0">
                          <a:latin typeface="Microsoft Sans Serif"/>
                          <a:cs typeface="Microsoft Sans Serif"/>
                        </a:rPr>
                        <a:t>القيمة</a:t>
                      </a:r>
                      <a:r>
                        <a:rPr lang="ar-EG" sz="1400" baseline="0" dirty="0" smtClean="0">
                          <a:latin typeface="Microsoft Sans Serif"/>
                          <a:cs typeface="Microsoft Sans Serif"/>
                        </a:rPr>
                        <a:t> المقترضة</a:t>
                      </a:r>
                    </a:p>
                    <a:p>
                      <a:pPr marL="720725">
                        <a:lnSpc>
                          <a:spcPts val="1914"/>
                        </a:lnSpc>
                      </a:pPr>
                      <a:endParaRPr lang="ar-EG" sz="1400" baseline="0" dirty="0" smtClean="0">
                        <a:latin typeface="Microsoft Sans Serif"/>
                        <a:cs typeface="Microsoft Sans Serif"/>
                      </a:endParaRPr>
                    </a:p>
                    <a:p>
                      <a:pPr marL="720725">
                        <a:lnSpc>
                          <a:spcPts val="1914"/>
                        </a:lnSpc>
                      </a:pPr>
                      <a:r>
                        <a:rPr lang="ar-EG" sz="1400" baseline="0" dirty="0" smtClean="0">
                          <a:latin typeface="Microsoft Sans Serif"/>
                          <a:cs typeface="Microsoft Sans Serif"/>
                        </a:rPr>
                        <a:t>المنتج غير موجود بشكل ملي لذلك تعمل على تطوير المنتج الوطني .</a:t>
                      </a:r>
                    </a:p>
                    <a:p>
                      <a:pPr marL="720725">
                        <a:lnSpc>
                          <a:spcPts val="1914"/>
                        </a:lnSpc>
                      </a:pPr>
                      <a:r>
                        <a:rPr lang="ar-EG" sz="1400" baseline="0" dirty="0" smtClean="0">
                          <a:latin typeface="Microsoft Sans Serif"/>
                          <a:cs typeface="Microsoft Sans Serif"/>
                        </a:rPr>
                        <a:t>تقديم منتج غير تقليدى من خلال تقديم الفواكه المجففة.</a:t>
                      </a:r>
                      <a:endParaRPr sz="14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73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lang="ar-EG" sz="1400" b="1" dirty="0" smtClean="0">
                          <a:latin typeface="Microsoft Sans Serif"/>
                          <a:cs typeface="Microsoft Sans Serif"/>
                        </a:rPr>
                        <a:t>الميزة</a:t>
                      </a:r>
                      <a:r>
                        <a:rPr lang="ar-EG" sz="1400" b="1" baseline="0" dirty="0" smtClean="0">
                          <a:latin typeface="Microsoft Sans Serif"/>
                          <a:cs typeface="Microsoft Sans Serif"/>
                        </a:rPr>
                        <a:t> غير العادلة</a:t>
                      </a:r>
                    </a:p>
                    <a:p>
                      <a:pPr marL="171450" marR="292735" indent="-171450" algn="r">
                        <a:lnSpc>
                          <a:spcPct val="100000"/>
                        </a:lnSpc>
                        <a:spcBef>
                          <a:spcPts val="13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ar-EG" sz="1200" baseline="0" dirty="0" smtClean="0">
                          <a:latin typeface="Microsoft Sans Serif"/>
                          <a:cs typeface="Microsoft Sans Serif"/>
                        </a:rPr>
                        <a:t>تقديم المنتج بطريقة ملفتة وجذابة وبتغليف خاص بالمنتجات مع وجودنصائح صحية لكل منتج.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95960" indent="0">
                        <a:lnSpc>
                          <a:spcPts val="1914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EG" sz="1600" b="1" spc="5" dirty="0" smtClean="0">
                          <a:latin typeface="Arial"/>
                          <a:cs typeface="Arial"/>
                        </a:rPr>
                        <a:t>شرائح</a:t>
                      </a:r>
                      <a:r>
                        <a:rPr lang="ar-EG" sz="1600" b="1" spc="5" baseline="0" dirty="0" smtClean="0">
                          <a:latin typeface="Arial"/>
                          <a:cs typeface="Arial"/>
                        </a:rPr>
                        <a:t> العملاء</a:t>
                      </a:r>
                      <a:r>
                        <a:rPr sz="1600" dirty="0" smtClean="0">
                          <a:latin typeface="Wingdings"/>
                          <a:cs typeface="Wingdings"/>
                        </a:rPr>
                        <a:t></a:t>
                      </a:r>
                      <a:endParaRPr sz="1600" dirty="0">
                        <a:latin typeface="Wingdings"/>
                        <a:cs typeface="Wingdings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385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1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10" dirty="0" smtClean="0">
                          <a:latin typeface="Arial"/>
                          <a:cs typeface="Arial"/>
                        </a:rPr>
                        <a:t>وسائل القياس</a:t>
                      </a:r>
                    </a:p>
                    <a:p>
                      <a:pPr marL="661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ar-EG" sz="1600" b="1" spc="10" dirty="0" smtClean="0">
                        <a:latin typeface="Arial"/>
                        <a:cs typeface="Arial"/>
                      </a:endParaRPr>
                    </a:p>
                    <a:p>
                      <a:pPr marL="661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10" dirty="0" smtClean="0">
                          <a:latin typeface="Arial"/>
                          <a:cs typeface="Arial"/>
                        </a:rPr>
                        <a:t>عدد المبيعات شهريا.</a:t>
                      </a:r>
                    </a:p>
                    <a:p>
                      <a:pPr marL="661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10" dirty="0" smtClean="0">
                          <a:latin typeface="Arial"/>
                          <a:cs typeface="Arial"/>
                        </a:rPr>
                        <a:t>عدد الانتاج اليومي.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71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-5" dirty="0" smtClean="0">
                          <a:latin typeface="Arial"/>
                          <a:cs typeface="Arial"/>
                        </a:rPr>
                        <a:t>قنوات</a:t>
                      </a:r>
                      <a:r>
                        <a:rPr lang="ar-EG" sz="1600" b="1" spc="-5" baseline="0" dirty="0" smtClean="0">
                          <a:latin typeface="Arial"/>
                          <a:cs typeface="Arial"/>
                        </a:rPr>
                        <a:t> التوصيل </a:t>
                      </a:r>
                    </a:p>
                    <a:p>
                      <a:pPr marL="471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ar-EG" sz="1600" b="1" spc="-5" baseline="0" dirty="0" smtClean="0">
                        <a:latin typeface="Arial"/>
                        <a:cs typeface="Arial"/>
                      </a:endParaRPr>
                    </a:p>
                    <a:p>
                      <a:pPr marL="4711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-5" baseline="0" dirty="0" smtClean="0">
                          <a:latin typeface="Arial"/>
                          <a:cs typeface="Arial"/>
                        </a:rPr>
                        <a:t>وجود مندوبي مبيعات لتوصيل المنتجات لدي الزبائن</a:t>
                      </a:r>
                      <a:endParaRPr sz="1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49298">
                <a:tc gridSpan="3">
                  <a:txBody>
                    <a:bodyPr/>
                    <a:lstStyle/>
                    <a:p>
                      <a:pPr marL="194437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ar-EG" sz="1800" b="1" baseline="2314" dirty="0" smtClean="0">
                          <a:latin typeface="ابجد"/>
                          <a:cs typeface="Simplified Arabic" panose="02020603050405020304" pitchFamily="18" charset="-78"/>
                        </a:rPr>
                        <a:t>هيكلة</a:t>
                      </a:r>
                      <a:r>
                        <a:rPr lang="ar-EG" sz="1800" b="1" baseline="0" dirty="0" smtClean="0">
                          <a:latin typeface="ابجد"/>
                          <a:cs typeface="Simplified Arabic" panose="02020603050405020304" pitchFamily="18" charset="-78"/>
                        </a:rPr>
                        <a:t> التكاليف</a:t>
                      </a:r>
                    </a:p>
                    <a:p>
                      <a:pPr marL="194437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lang="ar-EG" sz="1800" b="1" baseline="0" dirty="0" smtClean="0">
                          <a:latin typeface="ابجد"/>
                          <a:cs typeface="Simplified Arabic" panose="02020603050405020304" pitchFamily="18" charset="-78"/>
                        </a:rPr>
                        <a:t>تكاليف تأسيسية: الالةالمختصة بالتجفيف المعدات المتعلقة بتجهيز المكان والبدء بالعملية الانتاجية.</a:t>
                      </a:r>
                      <a:endParaRPr sz="1800" b="1" baseline="2314" dirty="0">
                        <a:latin typeface="ابجد"/>
                        <a:cs typeface="Simplified Arabic" panose="02020603050405020304" pitchFamily="18" charset="-78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R="64769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ar-EG" sz="1600" b="1" spc="5" dirty="0" smtClean="0">
                          <a:latin typeface="Arial"/>
                          <a:cs typeface="Arial"/>
                        </a:rPr>
                        <a:t>قنوات الربح</a:t>
                      </a:r>
                      <a:endParaRPr sz="1600" dirty="0">
                        <a:latin typeface="Wingdings"/>
                        <a:cs typeface="Wingdings"/>
                      </a:endParaRPr>
                    </a:p>
                    <a:p>
                      <a:pPr marL="1761489">
                        <a:lnSpc>
                          <a:spcPct val="100000"/>
                        </a:lnSpc>
                        <a:spcBef>
                          <a:spcPts val="1964"/>
                        </a:spcBef>
                      </a:pPr>
                      <a:r>
                        <a:rPr lang="ar-EG" sz="1200" spc="-5" dirty="0" smtClean="0">
                          <a:latin typeface="Segoe UI"/>
                          <a:cs typeface="Segoe UI"/>
                        </a:rPr>
                        <a:t>ايرادات بيع المنتجات المجففة 18180$</a:t>
                      </a:r>
                      <a:endParaRPr sz="1200" dirty="0">
                        <a:latin typeface="Symbol"/>
                        <a:cs typeface="Symbol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914400" y="2085086"/>
            <a:ext cx="1682750" cy="212090"/>
          </a:xfrm>
          <a:custGeom>
            <a:avLst/>
            <a:gdLst/>
            <a:ahLst/>
            <a:cxnLst/>
            <a:rect l="l" t="t" r="r" b="b"/>
            <a:pathLst>
              <a:path w="1682750" h="212089">
                <a:moveTo>
                  <a:pt x="1682750" y="0"/>
                </a:moveTo>
                <a:lnTo>
                  <a:pt x="0" y="0"/>
                </a:lnTo>
                <a:lnTo>
                  <a:pt x="0" y="211836"/>
                </a:lnTo>
                <a:lnTo>
                  <a:pt x="1682750" y="211836"/>
                </a:lnTo>
                <a:lnTo>
                  <a:pt x="16827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503796" y="2547239"/>
            <a:ext cx="1577975" cy="213360"/>
          </a:xfrm>
          <a:custGeom>
            <a:avLst/>
            <a:gdLst/>
            <a:ahLst/>
            <a:cxnLst/>
            <a:rect l="l" t="t" r="r" b="b"/>
            <a:pathLst>
              <a:path w="1577975" h="213360">
                <a:moveTo>
                  <a:pt x="1577594" y="0"/>
                </a:moveTo>
                <a:lnTo>
                  <a:pt x="0" y="0"/>
                </a:lnTo>
                <a:lnTo>
                  <a:pt x="0" y="213360"/>
                </a:lnTo>
                <a:lnTo>
                  <a:pt x="1577594" y="213360"/>
                </a:lnTo>
                <a:lnTo>
                  <a:pt x="15775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27821" y="1890014"/>
            <a:ext cx="1691639" cy="231775"/>
          </a:xfrm>
          <a:custGeom>
            <a:avLst/>
            <a:gdLst/>
            <a:ahLst/>
            <a:cxnLst/>
            <a:rect l="l" t="t" r="r" b="b"/>
            <a:pathLst>
              <a:path w="1691640" h="231775">
                <a:moveTo>
                  <a:pt x="1691639" y="0"/>
                </a:moveTo>
                <a:lnTo>
                  <a:pt x="0" y="0"/>
                </a:lnTo>
                <a:lnTo>
                  <a:pt x="0" y="231648"/>
                </a:lnTo>
                <a:lnTo>
                  <a:pt x="1691639" y="231648"/>
                </a:lnTo>
                <a:lnTo>
                  <a:pt x="1691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121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Calibri</vt:lpstr>
      <vt:lpstr>Microsoft Sans Serif</vt:lpstr>
      <vt:lpstr>Segoe UI</vt:lpstr>
      <vt:lpstr>Simplified Arabic</vt:lpstr>
      <vt:lpstr>Symbol</vt:lpstr>
      <vt:lpstr>Wingdings</vt:lpstr>
      <vt:lpstr>ابجد</vt:lpstr>
      <vt:lpstr>Office Theme</vt:lpstr>
      <vt:lpstr>نموذج العمل التجاري لمطعم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نموذج العمل التجاري لمطعم</dc:title>
  <dc:creator>abdo ibrahiem</dc:creator>
  <cp:lastModifiedBy>walid</cp:lastModifiedBy>
  <cp:revision>2</cp:revision>
  <dcterms:created xsi:type="dcterms:W3CDTF">2023-05-11T11:38:42Z</dcterms:created>
  <dcterms:modified xsi:type="dcterms:W3CDTF">2023-05-11T11:55:54Z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2023-05-06T00:00:00Z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2023-05-11T00:00:00Z</vt:filetime>
  </property>
</Properties>
</file>